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81" r:id="rId13"/>
    <p:sldId id="282" r:id="rId14"/>
    <p:sldId id="266" r:id="rId15"/>
    <p:sldId id="267" r:id="rId16"/>
    <p:sldId id="268" r:id="rId17"/>
    <p:sldId id="269" r:id="rId18"/>
    <p:sldId id="271" r:id="rId19"/>
    <p:sldId id="270" r:id="rId20"/>
    <p:sldId id="272" r:id="rId21"/>
    <p:sldId id="283" r:id="rId22"/>
    <p:sldId id="284" r:id="rId23"/>
    <p:sldId id="274" r:id="rId24"/>
    <p:sldId id="273" r:id="rId25"/>
    <p:sldId id="275" r:id="rId26"/>
    <p:sldId id="277" r:id="rId27"/>
    <p:sldId id="276" r:id="rId28"/>
    <p:sldId id="285" r:id="rId29"/>
    <p:sldId id="286" r:id="rId30"/>
    <p:sldId id="287" r:id="rId31"/>
    <p:sldId id="288" r:id="rId32"/>
    <p:sldId id="278" r:id="rId33"/>
    <p:sldId id="279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6909C-C519-D0C0-DD19-50264645E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A6EEFD-445F-93B6-C72F-33ED11E2E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178B9-99AE-CFCD-701B-EE7AD1AC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27B78F-DDB3-76A9-95D0-FF956CB3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339E8A-4866-477F-2471-0809D980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12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AE6E7-DEF5-16D4-4BC1-79A8D9A0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A56A73-DF68-F748-3FAD-D528A33E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7A3121-636F-21C8-A63F-FB8C0303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46E0DA-C4CF-B278-DF1E-67442C12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6B2DF9-36FE-D137-A00B-5BDAFD9C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70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9DBB27C-E31B-220A-5E1D-7ECD021FA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186CD7-1003-8CC5-BEA3-9AB100B21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F85455-9A59-6A6A-804F-FBAEB250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05950E-E6DB-52DC-D9BF-CDA60640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A6A92D-0E4B-19CA-95FF-3229494A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4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7F6B0D-2BE9-9C9B-0A49-69A003FF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6F4923-7495-4F98-D2FD-806A659E9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DD1325-FD91-BAAC-E487-64AB3E88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392313-2B5F-7DD2-03D5-7E3FBA5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4C904F-7091-CE3F-059D-9ED4E497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68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F9792B-9E25-CDF9-FB59-4FFA03BA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ECA447-423B-342C-DF8D-54E481A7B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EE1AC-EB77-DC5B-214F-D3936267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A8620A-1BD9-F4EF-5FFC-0602FB74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150C65-23D6-230C-3B2A-DE8A7C79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1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02049-0500-E051-F23B-0ABB50A2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9586A1-AE4A-739E-B09D-FE1367963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627CCC-4435-69AF-598C-68DB7C6E4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891382-E799-3E3D-88B7-7FF4D289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C5B313-30DE-AE07-DFDB-FC718E06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8A3782-4EE5-65FB-B401-4CDD9E63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05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3277A2-4576-0DD6-5AF0-C1CB6675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93B2EE-81BD-DB0B-88AD-D54BBA0D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327183-18E1-3627-C99B-C0A0343A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D409A25-97E6-7BF1-2444-DF95E94A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D36E7F7-42F4-9D2E-BC88-19D1B3BB9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D06EFD-905A-B9CE-DB75-BC1F751A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5F9956B-1879-A6E6-57AA-74A5779A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CDEC12-BDE1-28A2-CF5F-7EE0DCC7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33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480342-F780-579E-FC5E-5BC83218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45F5AF-DFA4-A95E-2B40-A6CAFD70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828702D-8EBB-D16E-B4B3-4B52F2C7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0FD5AE-61A7-FD90-39D0-DFFF841A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35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A775AA6-F615-A0C6-D31B-BF6EE5CE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16A103-E6EC-1919-0C4C-12E51F9F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7869B2-00A4-B897-503D-CE8F8C09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92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3E139-CD87-BA47-5B53-88C96A239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592AF1-C5DD-A2CB-DD23-1B9FCAA19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F955E7-9541-080D-6F98-CABC47D6C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4BFD86-5F8E-F02D-B52D-079BF6FE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052EC9-5DC5-AF5F-8ACB-B2069070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E92604-1CF4-AADB-494A-8A894259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47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0ACFE-988B-5F7E-CADE-4E0E375D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01F3B7A-FDEA-945F-E2EE-3711ED04C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DEB172-4CC9-455E-9950-32577CAE1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98BAE4-57EF-00F1-B979-55805C88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2B9244-5159-B879-FDE1-F2C66697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C0E7D6C-4440-AB4E-AF16-6E291262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12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AA46AF-2FBC-EC19-C2E7-0946D694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DFD37E-EBF4-75E8-DF22-C53D36113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2D606-1EB0-AC16-EF54-0583EFF8E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498581-2497-4629-BB3C-5AAE1B2A9CD1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3CA281-0329-FEBC-6863-FACF07F7D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787304-BD62-2C72-6274-CA59D2CC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4B179-A43B-4471-A429-658D5FD918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02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city skyline">
            <a:extLst>
              <a:ext uri="{FF2B5EF4-FFF2-40B4-BE49-F238E27FC236}">
                <a16:creationId xmlns:a16="http://schemas.microsoft.com/office/drawing/2014/main" id="{9299F173-2DCF-3384-F384-AF0DD942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15BDE1-2ADC-4DC9-6F8C-0A2A250A1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lang="it-IT" sz="3600" b="1" dirty="0"/>
              <a:t>Virtual Private Network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60AFA9-260A-AA56-5812-53CFB2E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99213"/>
            <a:ext cx="4704080" cy="59854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1200" dirty="0"/>
              <a:t>Connectivity is achieved on a shared infrastructure, allowing for the enforcement of policies similar to those in a private network.</a:t>
            </a:r>
            <a:endParaRPr lang="it-IT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16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9694FC-AAE9-0934-B12F-C45D8525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644298"/>
            <a:ext cx="8068801" cy="19528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9955FB6-24C7-A03F-FB63-FF6EDC5A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3786015"/>
            <a:ext cx="8615352" cy="28137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6166A1-5BBB-3A8E-0DFE-B7A2696FAD5C}"/>
              </a:ext>
            </a:extLst>
          </p:cNvPr>
          <p:cNvSpPr/>
          <p:nvPr/>
        </p:nvSpPr>
        <p:spPr>
          <a:xfrm>
            <a:off x="2032102" y="1563115"/>
            <a:ext cx="8068801" cy="759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1) </a:t>
            </a:r>
            <a:r>
              <a:rPr lang="it-IT" sz="2000" dirty="0" err="1">
                <a:solidFill>
                  <a:srgbClr val="00B050"/>
                </a:solidFill>
              </a:rPr>
              <a:t>Ensure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that</a:t>
            </a:r>
            <a:r>
              <a:rPr lang="it-IT" sz="2000" dirty="0">
                <a:solidFill>
                  <a:srgbClr val="00B050"/>
                </a:solidFill>
              </a:rPr>
              <a:t> corporate networks </a:t>
            </a:r>
            <a:r>
              <a:rPr lang="it-IT" sz="2000" dirty="0" err="1">
                <a:solidFill>
                  <a:srgbClr val="00B050"/>
                </a:solidFill>
              </a:rPr>
              <a:t>not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directly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connected</a:t>
            </a:r>
            <a:r>
              <a:rPr lang="it-IT" sz="2000" dirty="0">
                <a:solidFill>
                  <a:srgbClr val="00B050"/>
                </a:solidFill>
              </a:rPr>
              <a:t> are </a:t>
            </a:r>
            <a:r>
              <a:rPr lang="it-IT" sz="2000" dirty="0" err="1">
                <a:solidFill>
                  <a:srgbClr val="00B050"/>
                </a:solidFill>
              </a:rPr>
              <a:t>reachable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through</a:t>
            </a:r>
            <a:r>
              <a:rPr lang="it-IT" sz="2000" dirty="0">
                <a:solidFill>
                  <a:srgbClr val="00B050"/>
                </a:solidFill>
              </a:rPr>
              <a:t> the VPN </a:t>
            </a:r>
            <a:r>
              <a:rPr lang="it-IT" sz="2000" dirty="0" err="1">
                <a:solidFill>
                  <a:srgbClr val="00B050"/>
                </a:solidFill>
              </a:rPr>
              <a:t>gateaway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2DF1219-23D3-22DF-ED3C-009D1798F39B}"/>
              </a:ext>
            </a:extLst>
          </p:cNvPr>
          <p:cNvSpPr/>
          <p:nvPr/>
        </p:nvSpPr>
        <p:spPr>
          <a:xfrm>
            <a:off x="1758827" y="3678379"/>
            <a:ext cx="8615352" cy="1670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2) Routing </a:t>
            </a:r>
            <a:r>
              <a:rPr lang="it-IT" sz="2000" dirty="0" err="1">
                <a:solidFill>
                  <a:srgbClr val="00B050"/>
                </a:solidFill>
              </a:rPr>
              <a:t>within</a:t>
            </a:r>
            <a:r>
              <a:rPr lang="it-IT" sz="2000" dirty="0">
                <a:solidFill>
                  <a:srgbClr val="00B050"/>
                </a:solidFill>
              </a:rPr>
              <a:t> the </a:t>
            </a:r>
            <a:r>
              <a:rPr lang="it-IT" sz="2000" dirty="0" err="1">
                <a:solidFill>
                  <a:srgbClr val="00B050"/>
                </a:solidFill>
              </a:rPr>
              <a:t>gateaway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r>
              <a:rPr lang="it-IT" sz="2000" dirty="0">
                <a:solidFill>
                  <a:srgbClr val="00B050"/>
                </a:solidFill>
              </a:rPr>
              <a:t>, </a:t>
            </a:r>
            <a:r>
              <a:rPr lang="it-IT" sz="2000" dirty="0" err="1">
                <a:solidFill>
                  <a:srgbClr val="00B050"/>
                </a:solidFill>
              </a:rPr>
              <a:t>essential</a:t>
            </a:r>
            <a:r>
              <a:rPr lang="it-IT" sz="2000" dirty="0">
                <a:solidFill>
                  <a:srgbClr val="00B050"/>
                </a:solidFill>
              </a:rPr>
              <a:t> due to the </a:t>
            </a:r>
            <a:r>
              <a:rPr lang="it-IT" sz="2000" dirty="0" err="1">
                <a:solidFill>
                  <a:srgbClr val="00B050"/>
                </a:solidFill>
              </a:rPr>
              <a:t>sequence</a:t>
            </a:r>
            <a:r>
              <a:rPr lang="it-IT" sz="2000" dirty="0">
                <a:solidFill>
                  <a:srgbClr val="00B050"/>
                </a:solidFill>
              </a:rPr>
              <a:t> of events for </a:t>
            </a:r>
            <a:r>
              <a:rPr lang="it-IT" sz="2000" dirty="0" err="1">
                <a:solidFill>
                  <a:srgbClr val="00B050"/>
                </a:solidFill>
              </a:rPr>
              <a:t>routing</a:t>
            </a:r>
            <a:r>
              <a:rPr lang="it-IT" sz="2000" dirty="0">
                <a:solidFill>
                  <a:srgbClr val="00B050"/>
                </a:solidFill>
              </a:rPr>
              <a:t> and </a:t>
            </a:r>
            <a:r>
              <a:rPr lang="it-IT" sz="2000" dirty="0" err="1">
                <a:solidFill>
                  <a:srgbClr val="00B050"/>
                </a:solidFill>
              </a:rPr>
              <a:t>applying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IPsec</a:t>
            </a:r>
            <a:r>
              <a:rPr lang="it-IT" sz="2000" dirty="0">
                <a:solidFill>
                  <a:srgbClr val="00B050"/>
                </a:solidFill>
              </a:rPr>
              <a:t> policies in</a:t>
            </a:r>
          </a:p>
          <a:p>
            <a:pPr algn="ctr"/>
            <a:r>
              <a:rPr lang="it-IT" sz="2000" dirty="0">
                <a:solidFill>
                  <a:srgbClr val="00B050"/>
                </a:solidFill>
              </a:rPr>
              <a:t> the Linux kernel</a:t>
            </a:r>
          </a:p>
        </p:txBody>
      </p:sp>
    </p:spTree>
    <p:extLst>
      <p:ext uri="{BB962C8B-B14F-4D97-AF65-F5344CB8AC3E}">
        <p14:creationId xmlns:p14="http://schemas.microsoft.com/office/powerpoint/2010/main" val="174296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6B2CB9-92EF-13B2-42A0-2670A342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455479"/>
            <a:ext cx="8237201" cy="527260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6166A1-5BBB-3A8E-0DFE-B7A2696FAD5C}"/>
              </a:ext>
            </a:extLst>
          </p:cNvPr>
          <p:cNvSpPr/>
          <p:nvPr/>
        </p:nvSpPr>
        <p:spPr>
          <a:xfrm>
            <a:off x="1573161" y="1455479"/>
            <a:ext cx="8996516" cy="950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3) </a:t>
            </a:r>
            <a:r>
              <a:rPr lang="en-US" sz="2000" dirty="0">
                <a:solidFill>
                  <a:srgbClr val="00B050"/>
                </a:solidFill>
              </a:rPr>
              <a:t>Set up IPsec ESP tunnel mode states for namespaces PE2 and PE3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0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86AA7E-89FB-3CCA-8954-0A457952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92" y="2278070"/>
            <a:ext cx="9165615" cy="379826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6166A1-5BBB-3A8E-0DFE-B7A2696FAD5C}"/>
              </a:ext>
            </a:extLst>
          </p:cNvPr>
          <p:cNvSpPr/>
          <p:nvPr/>
        </p:nvSpPr>
        <p:spPr>
          <a:xfrm>
            <a:off x="1513192" y="1917596"/>
            <a:ext cx="8996516" cy="950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4) </a:t>
            </a:r>
            <a:r>
              <a:rPr lang="en-US" sz="2000" dirty="0">
                <a:solidFill>
                  <a:srgbClr val="00B050"/>
                </a:solidFill>
              </a:rPr>
              <a:t>Set up IPsec ESP tunnel mode policies for namespaces PE2 and PE3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8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721C266-7C4E-A14F-86D2-1AE3ADA3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6" y="769309"/>
            <a:ext cx="8395773" cy="608869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6166A1-5BBB-3A8E-0DFE-B7A2696FAD5C}"/>
              </a:ext>
            </a:extLst>
          </p:cNvPr>
          <p:cNvSpPr/>
          <p:nvPr/>
        </p:nvSpPr>
        <p:spPr>
          <a:xfrm>
            <a:off x="1647930" y="153254"/>
            <a:ext cx="9088132" cy="1232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5) </a:t>
            </a:r>
            <a:r>
              <a:rPr lang="en-US" sz="2000" dirty="0">
                <a:solidFill>
                  <a:srgbClr val="00B050"/>
                </a:solidFill>
              </a:rPr>
              <a:t>Set up IPsec AH tunnel mode states and policies for namespaces CE2 and CE4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2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A9D4A0EB-CD36-2E81-CC81-0FF06EAD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9" y="92571"/>
            <a:ext cx="5187004" cy="336008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Immagine 1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ED952DB-E6E8-D13E-49AE-3FA3A7146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8" y="3530415"/>
            <a:ext cx="7140844" cy="3327585"/>
          </a:xfrm>
          <a:prstGeom prst="rect">
            <a:avLst/>
          </a:prstGeom>
        </p:spPr>
      </p:pic>
      <p:pic>
        <p:nvPicPr>
          <p:cNvPr id="14" name="Immagine 1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E69FBB3-9BAB-8C9B-B888-1E1961248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65" y="92571"/>
            <a:ext cx="6296155" cy="331277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C9EBC6-19B0-A71D-922A-6F36B12A02F3}"/>
              </a:ext>
            </a:extLst>
          </p:cNvPr>
          <p:cNvSpPr txBox="1"/>
          <p:nvPr/>
        </p:nvSpPr>
        <p:spPr>
          <a:xfrm>
            <a:off x="963560" y="2428567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522DFCA-8B85-1BA1-86E0-4E67D5083043}"/>
              </a:ext>
            </a:extLst>
          </p:cNvPr>
          <p:cNvSpPr txBox="1"/>
          <p:nvPr/>
        </p:nvSpPr>
        <p:spPr>
          <a:xfrm>
            <a:off x="6784258" y="24983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eth09</a:t>
            </a:r>
            <a:endParaRPr lang="it-IT" sz="1800" b="1" dirty="0">
              <a:solidFill>
                <a:srgbClr val="FFC00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140AE4-9E92-9990-9509-5B85D1C52311}"/>
              </a:ext>
            </a:extLst>
          </p:cNvPr>
          <p:cNvSpPr txBox="1"/>
          <p:nvPr/>
        </p:nvSpPr>
        <p:spPr>
          <a:xfrm>
            <a:off x="3736258" y="58584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eth07</a:t>
            </a:r>
            <a:endParaRPr lang="it-IT" sz="1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8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F641B033-E4F3-8860-18F4-84CE9B32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89" y="98322"/>
            <a:ext cx="5628022" cy="2743201"/>
          </a:xfrm>
          <a:prstGeom prst="rect">
            <a:avLst/>
          </a:prstGeom>
        </p:spPr>
      </p:pic>
      <p:pic>
        <p:nvPicPr>
          <p:cNvPr id="10" name="Immagine 9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D2634ACA-2C64-194D-C4E8-1068D83F4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38949"/>
            <a:ext cx="8839200" cy="38207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59053F-99F1-4E7A-4DD2-2DF3326D7677}"/>
              </a:ext>
            </a:extLst>
          </p:cNvPr>
          <p:cNvSpPr txBox="1"/>
          <p:nvPr/>
        </p:nvSpPr>
        <p:spPr>
          <a:xfrm>
            <a:off x="6351637" y="114675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B0D55E-F7EF-9E3A-6055-1AC71A5C6D5A}"/>
              </a:ext>
            </a:extLst>
          </p:cNvPr>
          <p:cNvSpPr txBox="1"/>
          <p:nvPr/>
        </p:nvSpPr>
        <p:spPr>
          <a:xfrm>
            <a:off x="6351637" y="525042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eth07</a:t>
            </a:r>
          </a:p>
        </p:txBody>
      </p:sp>
    </p:spTree>
    <p:extLst>
      <p:ext uri="{BB962C8B-B14F-4D97-AF65-F5344CB8AC3E}">
        <p14:creationId xmlns:p14="http://schemas.microsoft.com/office/powerpoint/2010/main" val="5674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DDB3440-FDE7-8234-C407-C890CF091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2" y="214435"/>
            <a:ext cx="5663381" cy="3181273"/>
          </a:xfrm>
          <a:prstGeom prst="rect">
            <a:avLst/>
          </a:prstGeom>
        </p:spPr>
      </p:pic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F8443CA-13B3-E7FE-A497-DBCCA12F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45" y="3429000"/>
            <a:ext cx="7197213" cy="33768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9AE13CF-9AF9-306E-B9FA-4D6CDC34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434"/>
            <a:ext cx="5835492" cy="318127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BA44F8-9C9E-6BC8-CB62-2567D37EDCB7}"/>
              </a:ext>
            </a:extLst>
          </p:cNvPr>
          <p:cNvSpPr txBox="1"/>
          <p:nvPr/>
        </p:nvSpPr>
        <p:spPr>
          <a:xfrm>
            <a:off x="2251586" y="2625213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eth05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29C02A-18D1-54A0-AA75-C9604CE1F9BB}"/>
              </a:ext>
            </a:extLst>
          </p:cNvPr>
          <p:cNvSpPr txBox="1"/>
          <p:nvPr/>
        </p:nvSpPr>
        <p:spPr>
          <a:xfrm>
            <a:off x="7403689" y="2625213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eth13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6E3A3F-6CCF-E442-B66D-E551302A2521}"/>
              </a:ext>
            </a:extLst>
          </p:cNvPr>
          <p:cNvSpPr txBox="1"/>
          <p:nvPr/>
        </p:nvSpPr>
        <p:spPr>
          <a:xfrm>
            <a:off x="5245811" y="564371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eth08</a:t>
            </a:r>
          </a:p>
        </p:txBody>
      </p:sp>
    </p:spTree>
    <p:extLst>
      <p:ext uri="{BB962C8B-B14F-4D97-AF65-F5344CB8AC3E}">
        <p14:creationId xmlns:p14="http://schemas.microsoft.com/office/powerpoint/2010/main" val="392543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4CB8B61A-6E21-B138-C77E-25598953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6" y="835742"/>
            <a:ext cx="11157427" cy="493021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FAEE79-F316-7721-BE34-BABCEE53E653}"/>
              </a:ext>
            </a:extLst>
          </p:cNvPr>
          <p:cNvSpPr txBox="1"/>
          <p:nvPr/>
        </p:nvSpPr>
        <p:spPr>
          <a:xfrm>
            <a:off x="5707927" y="3588774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eth08</a:t>
            </a:r>
          </a:p>
        </p:txBody>
      </p:sp>
    </p:spTree>
    <p:extLst>
      <p:ext uri="{BB962C8B-B14F-4D97-AF65-F5344CB8AC3E}">
        <p14:creationId xmlns:p14="http://schemas.microsoft.com/office/powerpoint/2010/main" val="112013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 End-to-End VPN</a:t>
            </a:r>
          </a:p>
        </p:txBody>
      </p:sp>
      <p:pic>
        <p:nvPicPr>
          <p:cNvPr id="4" name="Immagine 3" descr="Immagine che contiene testo, diagramma, schermata, computer&#10;&#10;Descrizione generata automaticamente">
            <a:extLst>
              <a:ext uri="{FF2B5EF4-FFF2-40B4-BE49-F238E27FC236}">
                <a16:creationId xmlns:a16="http://schemas.microsoft.com/office/drawing/2014/main" id="{A05C9092-9C13-CF0A-6260-380D8138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1924439"/>
            <a:ext cx="11169445" cy="38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 End-to-End VPN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9FCD55-0737-3F47-2CDD-ED312AEBAD8B}"/>
              </a:ext>
            </a:extLst>
          </p:cNvPr>
          <p:cNvSpPr txBox="1"/>
          <p:nvPr/>
        </p:nvSpPr>
        <p:spPr>
          <a:xfrm>
            <a:off x="838200" y="2351782"/>
            <a:ext cx="10439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en-US" sz="3200" dirty="0"/>
              <a:t>Endpoint Authentication</a:t>
            </a:r>
          </a:p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en-US" sz="3200" dirty="0"/>
              <a:t> Protection Against Untrusted Networks</a:t>
            </a:r>
            <a:endParaRPr lang="it-IT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B2332F-AF10-AD7F-8D78-CC0793C778D0}"/>
              </a:ext>
            </a:extLst>
          </p:cNvPr>
          <p:cNvSpPr txBox="1"/>
          <p:nvPr/>
        </p:nvSpPr>
        <p:spPr>
          <a:xfrm>
            <a:off x="838200" y="4214919"/>
            <a:ext cx="107171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Potential Compatibility Issues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 Configuration Complexity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48530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DD8BD8-333F-BC4A-D61E-9BE88011D4A6}"/>
              </a:ext>
            </a:extLst>
          </p:cNvPr>
          <p:cNvSpPr txBox="1"/>
          <p:nvPr/>
        </p:nvSpPr>
        <p:spPr>
          <a:xfrm>
            <a:off x="3068181" y="360377"/>
            <a:ext cx="6055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solidFill>
                  <a:srgbClr val="00B050"/>
                </a:solidFill>
              </a:rPr>
              <a:t>Network </a:t>
            </a:r>
            <a:r>
              <a:rPr lang="it-IT" sz="3200" b="1" dirty="0" err="1">
                <a:solidFill>
                  <a:srgbClr val="00B050"/>
                </a:solidFill>
              </a:rPr>
              <a:t>topology</a:t>
            </a:r>
            <a:r>
              <a:rPr lang="it-IT" sz="3200" b="1" dirty="0">
                <a:solidFill>
                  <a:srgbClr val="00B050"/>
                </a:solidFill>
              </a:rPr>
              <a:t> </a:t>
            </a:r>
            <a:r>
              <a:rPr lang="it-IT" sz="3200" b="1" dirty="0" err="1">
                <a:solidFill>
                  <a:srgbClr val="00B050"/>
                </a:solidFill>
              </a:rPr>
              <a:t>configuration</a:t>
            </a:r>
            <a:endParaRPr lang="it-IT" sz="3200" b="1" dirty="0">
              <a:solidFill>
                <a:srgbClr val="00B050"/>
              </a:solidFill>
            </a:endParaRPr>
          </a:p>
        </p:txBody>
      </p:sp>
      <p:pic>
        <p:nvPicPr>
          <p:cNvPr id="4" name="Immagine 3" descr="Immagine che contiene testo, schermata, cerchio, diagramma&#10;&#10;Descrizione generata automaticamente">
            <a:extLst>
              <a:ext uri="{FF2B5EF4-FFF2-40B4-BE49-F238E27FC236}">
                <a16:creationId xmlns:a16="http://schemas.microsoft.com/office/drawing/2014/main" id="{1877A632-3CDC-6B87-5E4F-87FDFD3E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294443"/>
            <a:ext cx="8318059" cy="539418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2276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37E077-941E-A1E1-3C17-065342AE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38" y="1265554"/>
            <a:ext cx="8363923" cy="559244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DE8E2F9-DD46-9DB7-2546-DD9D54328881}"/>
              </a:ext>
            </a:extLst>
          </p:cNvPr>
          <p:cNvSpPr/>
          <p:nvPr/>
        </p:nvSpPr>
        <p:spPr>
          <a:xfrm>
            <a:off x="2005780" y="1265554"/>
            <a:ext cx="8272181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1) </a:t>
            </a:r>
            <a:r>
              <a:rPr lang="it-IT" sz="2000" dirty="0" err="1">
                <a:solidFill>
                  <a:srgbClr val="00B050"/>
                </a:solidFill>
              </a:rPr>
              <a:t>Assign</a:t>
            </a:r>
            <a:r>
              <a:rPr lang="it-IT" sz="2000" dirty="0">
                <a:solidFill>
                  <a:srgbClr val="00B050"/>
                </a:solidFill>
              </a:rPr>
              <a:t> public IP </a:t>
            </a:r>
            <a:r>
              <a:rPr lang="it-IT" sz="2000" dirty="0" err="1">
                <a:solidFill>
                  <a:srgbClr val="00B050"/>
                </a:solidFill>
              </a:rPr>
              <a:t>addresses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within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r>
              <a:rPr lang="it-IT" sz="2000" dirty="0">
                <a:solidFill>
                  <a:srgbClr val="00B050"/>
                </a:solidFill>
              </a:rPr>
              <a:t> CE1 and CE5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FAD937-099A-B073-55B1-631CB40DBE1C}"/>
              </a:ext>
            </a:extLst>
          </p:cNvPr>
          <p:cNvSpPr/>
          <p:nvPr/>
        </p:nvSpPr>
        <p:spPr>
          <a:xfrm>
            <a:off x="2153265" y="2591117"/>
            <a:ext cx="8193522" cy="524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2) </a:t>
            </a:r>
            <a:r>
              <a:rPr lang="it-IT" sz="2000" dirty="0" err="1">
                <a:solidFill>
                  <a:srgbClr val="00B050"/>
                </a:solidFill>
              </a:rPr>
              <a:t>Add</a:t>
            </a:r>
            <a:r>
              <a:rPr lang="it-IT" sz="2000" dirty="0">
                <a:solidFill>
                  <a:srgbClr val="00B050"/>
                </a:solidFill>
              </a:rPr>
              <a:t> default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ensuring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that</a:t>
            </a:r>
            <a:r>
              <a:rPr lang="it-IT" sz="2000" dirty="0">
                <a:solidFill>
                  <a:srgbClr val="00B050"/>
                </a:solidFill>
              </a:rPr>
              <a:t> the public </a:t>
            </a:r>
            <a:r>
              <a:rPr lang="it-IT" sz="2000" dirty="0" err="1">
                <a:solidFill>
                  <a:srgbClr val="00B050"/>
                </a:solidFill>
              </a:rPr>
              <a:t>IPs</a:t>
            </a:r>
            <a:r>
              <a:rPr lang="it-IT" sz="2000" dirty="0">
                <a:solidFill>
                  <a:srgbClr val="00B050"/>
                </a:solidFill>
              </a:rPr>
              <a:t> are </a:t>
            </a:r>
            <a:r>
              <a:rPr lang="it-IT" sz="2000" dirty="0" err="1">
                <a:solidFill>
                  <a:srgbClr val="00B050"/>
                </a:solidFill>
              </a:rPr>
              <a:t>used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856B4B8-3C29-0245-AACA-34ED949B1D83}"/>
              </a:ext>
            </a:extLst>
          </p:cNvPr>
          <p:cNvSpPr/>
          <p:nvPr/>
        </p:nvSpPr>
        <p:spPr>
          <a:xfrm>
            <a:off x="1914038" y="3935637"/>
            <a:ext cx="8654015" cy="82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3) Make the public </a:t>
            </a:r>
            <a:r>
              <a:rPr lang="it-IT" sz="2000" dirty="0" err="1">
                <a:solidFill>
                  <a:srgbClr val="00B050"/>
                </a:solidFill>
              </a:rPr>
              <a:t>host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IPs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reachable</a:t>
            </a:r>
            <a:r>
              <a:rPr lang="it-IT" sz="2000" dirty="0">
                <a:solidFill>
                  <a:srgbClr val="00B050"/>
                </a:solidFill>
              </a:rPr>
              <a:t> by the </a:t>
            </a:r>
            <a:r>
              <a:rPr lang="it-IT" sz="2000" dirty="0" err="1">
                <a:solidFill>
                  <a:srgbClr val="00B050"/>
                </a:solidFill>
              </a:rPr>
              <a:t>gateaways</a:t>
            </a:r>
            <a:r>
              <a:rPr lang="it-IT" sz="2000" dirty="0">
                <a:solidFill>
                  <a:srgbClr val="00B050"/>
                </a:solidFill>
              </a:rPr>
              <a:t> PE1 and PE5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8D7889-72AA-737F-7D8A-512A8279A029}"/>
              </a:ext>
            </a:extLst>
          </p:cNvPr>
          <p:cNvSpPr/>
          <p:nvPr/>
        </p:nvSpPr>
        <p:spPr>
          <a:xfrm>
            <a:off x="1959908" y="5217440"/>
            <a:ext cx="8363923" cy="75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4) </a:t>
            </a:r>
            <a:r>
              <a:rPr lang="it-IT" sz="2000" dirty="0" err="1">
                <a:solidFill>
                  <a:srgbClr val="00B050"/>
                </a:solidFill>
              </a:rPr>
              <a:t>Add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static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on the </a:t>
            </a:r>
            <a:r>
              <a:rPr lang="it-IT" sz="2000" dirty="0" err="1">
                <a:solidFill>
                  <a:srgbClr val="00B050"/>
                </a:solidFill>
              </a:rPr>
              <a:t>GWs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route</a:t>
            </a:r>
            <a:r>
              <a:rPr lang="it-IT" sz="2000" dirty="0">
                <a:solidFill>
                  <a:srgbClr val="00B050"/>
                </a:solidFill>
              </a:rPr>
              <a:t> the end-to-end VPN </a:t>
            </a:r>
            <a:r>
              <a:rPr lang="it-IT" sz="2000" dirty="0" err="1">
                <a:solidFill>
                  <a:srgbClr val="00B050"/>
                </a:solidFill>
              </a:rPr>
              <a:t>traffic</a:t>
            </a:r>
            <a:r>
              <a:rPr lang="it-IT" sz="2000" dirty="0">
                <a:solidFill>
                  <a:srgbClr val="00B050"/>
                </a:solidFill>
              </a:rPr>
              <a:t> via PE3</a:t>
            </a:r>
          </a:p>
        </p:txBody>
      </p:sp>
    </p:spTree>
    <p:extLst>
      <p:ext uri="{BB962C8B-B14F-4D97-AF65-F5344CB8AC3E}">
        <p14:creationId xmlns:p14="http://schemas.microsoft.com/office/powerpoint/2010/main" val="346514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DE8E2F9-DD46-9DB7-2546-DD9D54328881}"/>
              </a:ext>
            </a:extLst>
          </p:cNvPr>
          <p:cNvSpPr/>
          <p:nvPr/>
        </p:nvSpPr>
        <p:spPr>
          <a:xfrm>
            <a:off x="1845213" y="1251046"/>
            <a:ext cx="8272181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5) </a:t>
            </a:r>
            <a:r>
              <a:rPr lang="en-US" sz="2000" dirty="0">
                <a:solidFill>
                  <a:srgbClr val="00B050"/>
                </a:solidFill>
              </a:rPr>
              <a:t>Set up IPsec ESP transport mode states for namespaces CE1 and CE5 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FAD937-099A-B073-55B1-631CB40DBE1C}"/>
              </a:ext>
            </a:extLst>
          </p:cNvPr>
          <p:cNvSpPr/>
          <p:nvPr/>
        </p:nvSpPr>
        <p:spPr>
          <a:xfrm>
            <a:off x="2153265" y="2591117"/>
            <a:ext cx="8193522" cy="524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856B4B8-3C29-0245-AACA-34ED949B1D83}"/>
              </a:ext>
            </a:extLst>
          </p:cNvPr>
          <p:cNvSpPr/>
          <p:nvPr/>
        </p:nvSpPr>
        <p:spPr>
          <a:xfrm>
            <a:off x="1914038" y="3935637"/>
            <a:ext cx="8654015" cy="82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solidFill>
                <a:srgbClr val="00B050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3C5E5A-0A86-89D6-9E5B-030FB23F9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13" y="2065837"/>
            <a:ext cx="8501574" cy="20409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7C7E9D-614E-43B9-3DE7-D5E2B74C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76" y="4346171"/>
            <a:ext cx="8587047" cy="23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9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190029-C887-0E18-DD4D-1568BB7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Step-by-Step </a:t>
            </a:r>
            <a:r>
              <a:rPr lang="it-IT" sz="3600" b="1" dirty="0" err="1">
                <a:solidFill>
                  <a:srgbClr val="00B050"/>
                </a:solidFill>
              </a:rPr>
              <a:t>Configuration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DE8E2F9-DD46-9DB7-2546-DD9D54328881}"/>
              </a:ext>
            </a:extLst>
          </p:cNvPr>
          <p:cNvSpPr/>
          <p:nvPr/>
        </p:nvSpPr>
        <p:spPr>
          <a:xfrm>
            <a:off x="1914038" y="1644756"/>
            <a:ext cx="8272181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6) </a:t>
            </a:r>
            <a:r>
              <a:rPr lang="en-US" sz="2000" dirty="0">
                <a:solidFill>
                  <a:srgbClr val="00B050"/>
                </a:solidFill>
              </a:rPr>
              <a:t>Set up IPsec ESP transport mode policies for namespaces CE1 and CE5 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FAD937-099A-B073-55B1-631CB40DBE1C}"/>
              </a:ext>
            </a:extLst>
          </p:cNvPr>
          <p:cNvSpPr/>
          <p:nvPr/>
        </p:nvSpPr>
        <p:spPr>
          <a:xfrm>
            <a:off x="2153265" y="2591117"/>
            <a:ext cx="8193522" cy="524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856B4B8-3C29-0245-AACA-34ED949B1D83}"/>
              </a:ext>
            </a:extLst>
          </p:cNvPr>
          <p:cNvSpPr/>
          <p:nvPr/>
        </p:nvSpPr>
        <p:spPr>
          <a:xfrm>
            <a:off x="1914038" y="3935637"/>
            <a:ext cx="8654015" cy="821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C03571-B657-7279-BE90-23F4AF6C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38" y="2526287"/>
            <a:ext cx="10008923" cy="118811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44E5E16-ABDE-B148-6009-4557FC82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38" y="4153897"/>
            <a:ext cx="10012957" cy="1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3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E19F569-5BCE-6ECF-6B33-CD3AB2F1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2" y="196932"/>
            <a:ext cx="5381950" cy="3232068"/>
          </a:xfrm>
          <a:prstGeom prst="rect">
            <a:avLst/>
          </a:prstGeom>
        </p:spPr>
      </p:pic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F918589-2BB3-F0B2-44A6-C9F40301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94" y="3580569"/>
            <a:ext cx="6962580" cy="3277431"/>
          </a:xfrm>
          <a:prstGeom prst="rect">
            <a:avLst/>
          </a:prstGeom>
        </p:spPr>
      </p:pic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FFFFDF9-3FC7-C6DA-5844-28F5BD55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6" y="136946"/>
            <a:ext cx="6432212" cy="33457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8F6CFE-383B-B57E-1C7C-D9BB75CAFD05}"/>
              </a:ext>
            </a:extLst>
          </p:cNvPr>
          <p:cNvSpPr txBox="1"/>
          <p:nvPr/>
        </p:nvSpPr>
        <p:spPr>
          <a:xfrm>
            <a:off x="1981501" y="2562128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58797F-4089-C372-12E1-D0EAB0336A9A}"/>
              </a:ext>
            </a:extLst>
          </p:cNvPr>
          <p:cNvSpPr txBox="1"/>
          <p:nvPr/>
        </p:nvSpPr>
        <p:spPr>
          <a:xfrm>
            <a:off x="7035282" y="2684206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eth17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00F3314-6942-7209-0809-D7132BED7460}"/>
              </a:ext>
            </a:extLst>
          </p:cNvPr>
          <p:cNvSpPr txBox="1"/>
          <p:nvPr/>
        </p:nvSpPr>
        <p:spPr>
          <a:xfrm>
            <a:off x="4729920" y="5938684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eth12</a:t>
            </a:r>
          </a:p>
        </p:txBody>
      </p:sp>
    </p:spTree>
    <p:extLst>
      <p:ext uri="{BB962C8B-B14F-4D97-AF65-F5344CB8AC3E}">
        <p14:creationId xmlns:p14="http://schemas.microsoft.com/office/powerpoint/2010/main" val="292742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E19F569-5BCE-6ECF-6B33-CD3AB2F1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1081836"/>
            <a:ext cx="10150720" cy="4694327"/>
          </a:xfrm>
          <a:prstGeom prst="rect">
            <a:avLst/>
          </a:prstGeom>
        </p:spPr>
      </p:pic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E3685A7-EC32-0DCB-5993-67A75E68F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7" y="657729"/>
            <a:ext cx="11377646" cy="5311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A4A17C-2803-C1ED-531E-D54E12258CCA}"/>
              </a:ext>
            </a:extLst>
          </p:cNvPr>
          <p:cNvSpPr txBox="1"/>
          <p:nvPr/>
        </p:nvSpPr>
        <p:spPr>
          <a:xfrm>
            <a:off x="5196649" y="4778478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eth01</a:t>
            </a:r>
          </a:p>
        </p:txBody>
      </p:sp>
    </p:spTree>
    <p:extLst>
      <p:ext uri="{BB962C8B-B14F-4D97-AF65-F5344CB8AC3E}">
        <p14:creationId xmlns:p14="http://schemas.microsoft.com/office/powerpoint/2010/main" val="68010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Remote Access VPN</a:t>
            </a:r>
          </a:p>
        </p:txBody>
      </p:sp>
      <p:pic>
        <p:nvPicPr>
          <p:cNvPr id="5" name="Immagine 4" descr="Immagine che contiene testo, diagramma, Carattere, design&#10;&#10;Descrizione generata automaticamente">
            <a:extLst>
              <a:ext uri="{FF2B5EF4-FFF2-40B4-BE49-F238E27FC236}">
                <a16:creationId xmlns:a16="http://schemas.microsoft.com/office/drawing/2014/main" id="{123ABE8B-ED60-60F6-C5B7-D94CE870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7" y="2003318"/>
            <a:ext cx="11474245" cy="3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7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Remote Access VPN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9FCD55-0737-3F47-2CDD-ED312AEBAD8B}"/>
              </a:ext>
            </a:extLst>
          </p:cNvPr>
          <p:cNvSpPr txBox="1"/>
          <p:nvPr/>
        </p:nvSpPr>
        <p:spPr>
          <a:xfrm>
            <a:off x="838200" y="2025399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en-US" sz="3200" dirty="0"/>
              <a:t>User authentication</a:t>
            </a:r>
          </a:p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en-US" sz="3200" dirty="0"/>
              <a:t>Simplified Management</a:t>
            </a:r>
          </a:p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en-US" sz="3200" dirty="0"/>
              <a:t>Cost-Effectiveness</a:t>
            </a:r>
            <a:endParaRPr lang="it-IT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B2332F-AF10-AD7F-8D78-CC0793C778D0}"/>
              </a:ext>
            </a:extLst>
          </p:cNvPr>
          <p:cNvSpPr txBox="1"/>
          <p:nvPr/>
        </p:nvSpPr>
        <p:spPr>
          <a:xfrm>
            <a:off x="838200" y="4136261"/>
            <a:ext cx="107171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Inconsistent User Experience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Endpoint security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Performance Issues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en-US" sz="3200" dirty="0"/>
              <a:t>Internal traffic analysis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57552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sz="4400" b="1" dirty="0">
                <a:solidFill>
                  <a:srgbClr val="00B050"/>
                </a:solidFill>
              </a:rPr>
              <a:t>Step-by-Step </a:t>
            </a:r>
            <a:r>
              <a:rPr lang="it-IT" sz="4400" b="1" dirty="0" err="1">
                <a:solidFill>
                  <a:srgbClr val="00B050"/>
                </a:solidFill>
              </a:rPr>
              <a:t>Configuration</a:t>
            </a:r>
            <a:endParaRPr lang="it-IT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97501D-9DC7-1316-7E1E-CA9CE595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06" y="1926662"/>
            <a:ext cx="8347587" cy="467032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6EE2C96-D1F8-510D-C995-EC39BE9FDC07}"/>
              </a:ext>
            </a:extLst>
          </p:cNvPr>
          <p:cNvSpPr/>
          <p:nvPr/>
        </p:nvSpPr>
        <p:spPr>
          <a:xfrm>
            <a:off x="1922206" y="1681316"/>
            <a:ext cx="8431162" cy="96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1) </a:t>
            </a:r>
            <a:r>
              <a:rPr lang="it-IT" sz="2000" dirty="0" err="1">
                <a:solidFill>
                  <a:srgbClr val="00B050"/>
                </a:solidFill>
              </a:rPr>
              <a:t>Assign</a:t>
            </a:r>
            <a:r>
              <a:rPr lang="it-IT" sz="2000" dirty="0">
                <a:solidFill>
                  <a:srgbClr val="00B050"/>
                </a:solidFill>
              </a:rPr>
              <a:t> IP </a:t>
            </a:r>
            <a:r>
              <a:rPr lang="it-IT" sz="2000" dirty="0" err="1">
                <a:solidFill>
                  <a:srgbClr val="00B050"/>
                </a:solidFill>
              </a:rPr>
              <a:t>address</a:t>
            </a:r>
            <a:r>
              <a:rPr lang="it-IT" sz="2000" dirty="0">
                <a:solidFill>
                  <a:srgbClr val="00B050"/>
                </a:solidFill>
              </a:rPr>
              <a:t> from VPN pool in CE1 and CE5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B5299-5DFD-9915-196D-40916835633F}"/>
              </a:ext>
            </a:extLst>
          </p:cNvPr>
          <p:cNvSpPr/>
          <p:nvPr/>
        </p:nvSpPr>
        <p:spPr>
          <a:xfrm>
            <a:off x="1922206" y="3176051"/>
            <a:ext cx="8578646" cy="963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2) </a:t>
            </a:r>
            <a:r>
              <a:rPr lang="it-IT" sz="2000" dirty="0" err="1">
                <a:solidFill>
                  <a:srgbClr val="00B050"/>
                </a:solidFill>
              </a:rPr>
              <a:t>Configure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direct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traffic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between</a:t>
            </a:r>
            <a:r>
              <a:rPr lang="it-IT" sz="2000" dirty="0">
                <a:solidFill>
                  <a:srgbClr val="00B050"/>
                </a:solidFill>
              </a:rPr>
              <a:t> remote </a:t>
            </a:r>
            <a:r>
              <a:rPr lang="it-IT" sz="2000" dirty="0" err="1">
                <a:solidFill>
                  <a:srgbClr val="00B050"/>
                </a:solidFill>
              </a:rPr>
              <a:t>hosts</a:t>
            </a:r>
            <a:r>
              <a:rPr lang="it-IT" sz="2000" dirty="0">
                <a:solidFill>
                  <a:srgbClr val="00B050"/>
                </a:solidFill>
              </a:rPr>
              <a:t> and office networks, </a:t>
            </a:r>
            <a:r>
              <a:rPr lang="it-IT" sz="2000" dirty="0" err="1">
                <a:solidFill>
                  <a:srgbClr val="00B050"/>
                </a:solidFill>
              </a:rPr>
              <a:t>ensuring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that</a:t>
            </a:r>
            <a:r>
              <a:rPr lang="it-IT" sz="2000" dirty="0">
                <a:solidFill>
                  <a:srgbClr val="00B050"/>
                </a:solidFill>
              </a:rPr>
              <a:t> the source IP </a:t>
            </a:r>
            <a:r>
              <a:rPr lang="it-IT" sz="2000" dirty="0" err="1">
                <a:solidFill>
                  <a:srgbClr val="00B050"/>
                </a:solidFill>
              </a:rPr>
              <a:t>address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is</a:t>
            </a:r>
            <a:r>
              <a:rPr lang="it-IT" sz="2000" dirty="0">
                <a:solidFill>
                  <a:srgbClr val="00B050"/>
                </a:solidFill>
              </a:rPr>
              <a:t> the one </a:t>
            </a:r>
            <a:r>
              <a:rPr lang="it-IT" sz="2000" dirty="0" err="1">
                <a:solidFill>
                  <a:srgbClr val="00B050"/>
                </a:solidFill>
              </a:rPr>
              <a:t>previously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assigned</a:t>
            </a:r>
            <a:r>
              <a:rPr lang="it-IT" sz="2000" dirty="0">
                <a:solidFill>
                  <a:srgbClr val="00B050"/>
                </a:solidFill>
              </a:rPr>
              <a:t> from the VPN pool</a:t>
            </a:r>
          </a:p>
        </p:txBody>
      </p:sp>
    </p:spTree>
    <p:extLst>
      <p:ext uri="{BB962C8B-B14F-4D97-AF65-F5344CB8AC3E}">
        <p14:creationId xmlns:p14="http://schemas.microsoft.com/office/powerpoint/2010/main" val="1864353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sz="4400" b="1" dirty="0">
                <a:solidFill>
                  <a:srgbClr val="00B050"/>
                </a:solidFill>
              </a:rPr>
              <a:t>Step-by-Step </a:t>
            </a:r>
            <a:r>
              <a:rPr lang="it-IT" sz="4400" b="1" dirty="0" err="1">
                <a:solidFill>
                  <a:srgbClr val="00B050"/>
                </a:solidFill>
              </a:rPr>
              <a:t>Configuration</a:t>
            </a:r>
            <a:endParaRPr lang="it-IT" b="1" dirty="0">
              <a:solidFill>
                <a:srgbClr val="00B05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F73AE8-AFF2-A7A6-1177-07508629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56" y="1907457"/>
            <a:ext cx="8976088" cy="462114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87E39D4-D978-A16E-1705-33A1930B1E0A}"/>
              </a:ext>
            </a:extLst>
          </p:cNvPr>
          <p:cNvSpPr/>
          <p:nvPr/>
        </p:nvSpPr>
        <p:spPr>
          <a:xfrm>
            <a:off x="1365550" y="3920819"/>
            <a:ext cx="9460900" cy="70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4)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allow</a:t>
            </a:r>
            <a:r>
              <a:rPr lang="it-IT" sz="2000" dirty="0">
                <a:solidFill>
                  <a:srgbClr val="00B050"/>
                </a:solidFill>
              </a:rPr>
              <a:t> company </a:t>
            </a:r>
            <a:r>
              <a:rPr lang="it-IT" sz="2000" dirty="0" err="1">
                <a:solidFill>
                  <a:srgbClr val="00B050"/>
                </a:solidFill>
              </a:rPr>
              <a:t>hosts</a:t>
            </a:r>
            <a:r>
              <a:rPr lang="it-IT" sz="2000" dirty="0">
                <a:solidFill>
                  <a:srgbClr val="00B050"/>
                </a:solidFill>
              </a:rPr>
              <a:t> CE2, CE3 and CE4 to </a:t>
            </a:r>
            <a:r>
              <a:rPr lang="it-IT" sz="2000" dirty="0" err="1">
                <a:solidFill>
                  <a:srgbClr val="00B050"/>
                </a:solidFill>
              </a:rPr>
              <a:t>reach</a:t>
            </a:r>
            <a:r>
              <a:rPr lang="it-IT" sz="2000" dirty="0">
                <a:solidFill>
                  <a:srgbClr val="00B050"/>
                </a:solidFill>
              </a:rPr>
              <a:t> remote </a:t>
            </a:r>
            <a:r>
              <a:rPr lang="it-IT" sz="2000" dirty="0" err="1">
                <a:solidFill>
                  <a:srgbClr val="00B050"/>
                </a:solidFill>
              </a:rPr>
              <a:t>hosts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through</a:t>
            </a:r>
            <a:r>
              <a:rPr lang="it-IT" sz="2000" dirty="0">
                <a:solidFill>
                  <a:srgbClr val="00B050"/>
                </a:solidFill>
              </a:rPr>
              <a:t> the office </a:t>
            </a:r>
            <a:r>
              <a:rPr lang="it-IT" sz="2000" dirty="0" err="1">
                <a:solidFill>
                  <a:srgbClr val="00B050"/>
                </a:solidFill>
              </a:rPr>
              <a:t>gateaway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2DBA09-CC56-BEE6-8E43-51194932C6A2}"/>
              </a:ext>
            </a:extLst>
          </p:cNvPr>
          <p:cNvSpPr/>
          <p:nvPr/>
        </p:nvSpPr>
        <p:spPr>
          <a:xfrm>
            <a:off x="1607956" y="1396181"/>
            <a:ext cx="9197696" cy="1125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3) </a:t>
            </a:r>
            <a:r>
              <a:rPr lang="it-IT" sz="2000" dirty="0" err="1">
                <a:solidFill>
                  <a:srgbClr val="00B050"/>
                </a:solidFill>
              </a:rPr>
              <a:t>Static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on the company </a:t>
            </a:r>
            <a:r>
              <a:rPr lang="it-IT" sz="2000" dirty="0" err="1">
                <a:solidFill>
                  <a:srgbClr val="00B050"/>
                </a:solidFill>
              </a:rPr>
              <a:t>gateaways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enable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communications</a:t>
            </a:r>
            <a:r>
              <a:rPr lang="it-IT" sz="2000" dirty="0">
                <a:solidFill>
                  <a:srgbClr val="00B050"/>
                </a:solidFill>
              </a:rPr>
              <a:t> with the public IP </a:t>
            </a:r>
            <a:r>
              <a:rPr lang="it-IT" sz="2000" dirty="0" err="1">
                <a:solidFill>
                  <a:srgbClr val="00B050"/>
                </a:solidFill>
              </a:rPr>
              <a:t>addresses</a:t>
            </a:r>
            <a:r>
              <a:rPr lang="it-IT" sz="2000" dirty="0">
                <a:solidFill>
                  <a:srgbClr val="00B050"/>
                </a:solidFill>
              </a:rPr>
              <a:t>  </a:t>
            </a:r>
            <a:r>
              <a:rPr lang="it-IT" sz="2000" dirty="0" err="1">
                <a:solidFill>
                  <a:srgbClr val="00B050"/>
                </a:solidFill>
              </a:rPr>
              <a:t>previously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assigned</a:t>
            </a:r>
            <a:r>
              <a:rPr lang="it-IT" sz="2000" dirty="0">
                <a:solidFill>
                  <a:srgbClr val="00B050"/>
                </a:solidFill>
              </a:rPr>
              <a:t> in CE1 and CE5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75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sz="4400" b="1" dirty="0">
                <a:solidFill>
                  <a:srgbClr val="00B050"/>
                </a:solidFill>
              </a:rPr>
              <a:t>Step-by-Step </a:t>
            </a:r>
            <a:r>
              <a:rPr lang="it-IT" sz="4400" b="1" dirty="0" err="1">
                <a:solidFill>
                  <a:srgbClr val="00B050"/>
                </a:solidFill>
              </a:rPr>
              <a:t>Configuration</a:t>
            </a:r>
            <a:endParaRPr lang="it-IT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6B1DC5-F5B0-36D6-FC10-BC536D8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2609735"/>
            <a:ext cx="9021434" cy="16385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8CC6E5B-D3A5-EF62-E2F8-DD35A256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4" y="4076764"/>
            <a:ext cx="9107171" cy="127652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082B03-768A-E59D-1221-8CB5E2E8EB04}"/>
              </a:ext>
            </a:extLst>
          </p:cNvPr>
          <p:cNvSpPr/>
          <p:nvPr/>
        </p:nvSpPr>
        <p:spPr>
          <a:xfrm>
            <a:off x="368709" y="1994265"/>
            <a:ext cx="11454580" cy="123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 5) </a:t>
            </a:r>
            <a:r>
              <a:rPr lang="it-IT" sz="2000" dirty="0" err="1">
                <a:solidFill>
                  <a:srgbClr val="00B050"/>
                </a:solidFill>
              </a:rPr>
              <a:t>Routes</a:t>
            </a:r>
            <a:r>
              <a:rPr lang="it-IT" sz="2000" dirty="0">
                <a:solidFill>
                  <a:srgbClr val="00B050"/>
                </a:solidFill>
              </a:rPr>
              <a:t> for the private </a:t>
            </a:r>
            <a:r>
              <a:rPr lang="it-IT" sz="2000" dirty="0" err="1">
                <a:solidFill>
                  <a:srgbClr val="00B050"/>
                </a:solidFill>
              </a:rPr>
              <a:t>addresses</a:t>
            </a:r>
            <a:r>
              <a:rPr lang="it-IT" sz="2000" dirty="0">
                <a:solidFill>
                  <a:srgbClr val="00B050"/>
                </a:solidFill>
              </a:rPr>
              <a:t> of the remote </a:t>
            </a:r>
            <a:r>
              <a:rPr lang="it-IT" sz="2000" dirty="0" err="1">
                <a:solidFill>
                  <a:srgbClr val="00B050"/>
                </a:solidFill>
              </a:rPr>
              <a:t>hosts</a:t>
            </a:r>
            <a:r>
              <a:rPr lang="it-IT" sz="2000" dirty="0">
                <a:solidFill>
                  <a:srgbClr val="00B050"/>
                </a:solidFill>
              </a:rPr>
              <a:t> on the gateways, </a:t>
            </a:r>
            <a:r>
              <a:rPr lang="it-IT" sz="2000" dirty="0" err="1">
                <a:solidFill>
                  <a:srgbClr val="00B050"/>
                </a:solidFill>
              </a:rPr>
              <a:t>consistent</a:t>
            </a:r>
            <a:r>
              <a:rPr lang="it-IT" sz="2000" dirty="0">
                <a:solidFill>
                  <a:srgbClr val="00B050"/>
                </a:solidFill>
              </a:rPr>
              <a:t> with </a:t>
            </a:r>
            <a:r>
              <a:rPr lang="it-IT" sz="2000" dirty="0" err="1">
                <a:solidFill>
                  <a:srgbClr val="00B050"/>
                </a:solidFill>
              </a:rPr>
              <a:t>how</a:t>
            </a:r>
            <a:r>
              <a:rPr lang="it-IT" sz="2000" dirty="0">
                <a:solidFill>
                  <a:srgbClr val="00B050"/>
                </a:solidFill>
              </a:rPr>
              <a:t> Linux Kernel </a:t>
            </a:r>
            <a:r>
              <a:rPr lang="it-IT" sz="2000" dirty="0" err="1">
                <a:solidFill>
                  <a:srgbClr val="00B050"/>
                </a:solidFill>
              </a:rPr>
              <a:t>functions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8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8AE7F938-DD6C-C7F3-E36E-F46AA9760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9" y="234138"/>
            <a:ext cx="6818565" cy="638972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30D6FB-2897-87B2-41CF-D5712D6A07DF}"/>
              </a:ext>
            </a:extLst>
          </p:cNvPr>
          <p:cNvSpPr txBox="1"/>
          <p:nvPr/>
        </p:nvSpPr>
        <p:spPr>
          <a:xfrm>
            <a:off x="-290374" y="2951946"/>
            <a:ext cx="5806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Configuration of the network interfaces</a:t>
            </a:r>
            <a:endParaRPr lang="it-IT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6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454"/>
            <a:ext cx="10515600" cy="1325563"/>
          </a:xfrm>
        </p:spPr>
        <p:txBody>
          <a:bodyPr/>
          <a:lstStyle/>
          <a:p>
            <a:pPr algn="ctr"/>
            <a:r>
              <a:rPr lang="it-IT" sz="4400" b="1" dirty="0">
                <a:solidFill>
                  <a:srgbClr val="00B050"/>
                </a:solidFill>
              </a:rPr>
              <a:t>Step-by-Step </a:t>
            </a:r>
            <a:r>
              <a:rPr lang="it-IT" sz="4400" b="1" dirty="0" err="1">
                <a:solidFill>
                  <a:srgbClr val="00B050"/>
                </a:solidFill>
              </a:rPr>
              <a:t>Configuration</a:t>
            </a:r>
            <a:endParaRPr lang="it-IT" b="1" dirty="0">
              <a:solidFill>
                <a:srgbClr val="00B05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952D00-EFA0-BD8F-5A40-F44748E5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5" y="1967346"/>
            <a:ext cx="8794216" cy="23673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67D434-1B6A-7E10-1785-0511A230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91" y="4522832"/>
            <a:ext cx="8794216" cy="220771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B829038-A671-6DEA-26CE-7EFF2B5DFD44}"/>
              </a:ext>
            </a:extLst>
          </p:cNvPr>
          <p:cNvSpPr/>
          <p:nvPr/>
        </p:nvSpPr>
        <p:spPr>
          <a:xfrm>
            <a:off x="1698891" y="1035146"/>
            <a:ext cx="8794216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6) </a:t>
            </a:r>
            <a:r>
              <a:rPr lang="en-US" sz="2000" dirty="0">
                <a:solidFill>
                  <a:srgbClr val="00B050"/>
                </a:solidFill>
              </a:rPr>
              <a:t>Set up IPsec ESP tunnel mode states for namespaces CE1 and PE2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99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sz="4400" b="1" dirty="0">
                <a:solidFill>
                  <a:srgbClr val="00B050"/>
                </a:solidFill>
              </a:rPr>
              <a:t>Step-by-Step </a:t>
            </a:r>
            <a:r>
              <a:rPr lang="it-IT" sz="4400" b="1" dirty="0" err="1">
                <a:solidFill>
                  <a:srgbClr val="00B050"/>
                </a:solidFill>
              </a:rPr>
              <a:t>Configuration</a:t>
            </a:r>
            <a:endParaRPr lang="it-IT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E3691-1549-B9F6-22C6-53AB17F4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71" y="2604113"/>
            <a:ext cx="10003055" cy="16497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5B64C6-D29F-3705-8B14-24E94C75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7" y="4420826"/>
            <a:ext cx="10375605" cy="160870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1C1612D-CDB3-CE64-D8AD-23C080C62E00}"/>
              </a:ext>
            </a:extLst>
          </p:cNvPr>
          <p:cNvSpPr/>
          <p:nvPr/>
        </p:nvSpPr>
        <p:spPr>
          <a:xfrm>
            <a:off x="1429546" y="1684902"/>
            <a:ext cx="9332903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7) </a:t>
            </a:r>
            <a:r>
              <a:rPr lang="en-US" sz="2000" dirty="0">
                <a:solidFill>
                  <a:srgbClr val="00B050"/>
                </a:solidFill>
              </a:rPr>
              <a:t>Set up IPsec ESP tunnel mode policies for namespaces CE1 and PE2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9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26811D07-D6EB-CAA0-1EB6-A110ACB10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" y="334297"/>
            <a:ext cx="5777260" cy="2715311"/>
          </a:xfrm>
          <a:prstGeom prst="rect">
            <a:avLst/>
          </a:prstGeom>
        </p:spPr>
      </p:pic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9159D93-8EDB-6A43-891A-17BDC58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" y="3749653"/>
            <a:ext cx="5965700" cy="2774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3847CD19-481A-B4F0-1B35-717717895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864335"/>
            <a:ext cx="5426764" cy="298471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838A52-ACDB-DF9C-903F-96CDAD24E834}"/>
              </a:ext>
            </a:extLst>
          </p:cNvPr>
          <p:cNvSpPr txBox="1"/>
          <p:nvPr/>
        </p:nvSpPr>
        <p:spPr>
          <a:xfrm>
            <a:off x="2561604" y="2276317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AB4451-B0D4-1E56-15B8-8FCFA3A95713}"/>
              </a:ext>
            </a:extLst>
          </p:cNvPr>
          <p:cNvSpPr txBox="1"/>
          <p:nvPr/>
        </p:nvSpPr>
        <p:spPr>
          <a:xfrm>
            <a:off x="2561604" y="5786557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D9D4E0-54F9-9141-7740-B6F6568CD9CB}"/>
              </a:ext>
            </a:extLst>
          </p:cNvPr>
          <p:cNvSpPr txBox="1"/>
          <p:nvPr/>
        </p:nvSpPr>
        <p:spPr>
          <a:xfrm>
            <a:off x="8338376" y="3749653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eth05</a:t>
            </a:r>
          </a:p>
        </p:txBody>
      </p:sp>
    </p:spTree>
    <p:extLst>
      <p:ext uri="{BB962C8B-B14F-4D97-AF65-F5344CB8AC3E}">
        <p14:creationId xmlns:p14="http://schemas.microsoft.com/office/powerpoint/2010/main" val="1914489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81EE4-5050-7E71-4E36-50AD486E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b="1" dirty="0" err="1">
                <a:solidFill>
                  <a:srgbClr val="00B050"/>
                </a:solidFill>
              </a:rPr>
              <a:t>strongSwan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F0097C-8425-F9BB-942B-C51FCF31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09" y="1965991"/>
            <a:ext cx="9881781" cy="41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59CC5F-535B-4780-2F05-05E77FA1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015613"/>
            <a:ext cx="5828261" cy="40705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86DCF9F-4D57-E506-1D5B-6DF52689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143432"/>
            <a:ext cx="5828261" cy="3942736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E9CE73D-6CD4-E7B6-A692-16F964A8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Site-to-Site VPN with </a:t>
            </a:r>
            <a:r>
              <a:rPr lang="it-IT" sz="3600" b="1" dirty="0" err="1">
                <a:solidFill>
                  <a:srgbClr val="00B050"/>
                </a:solidFill>
              </a:rPr>
              <a:t>strongSwan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0C7B48F-B9CA-F642-02F5-4E55E057CCC3}"/>
              </a:ext>
            </a:extLst>
          </p:cNvPr>
          <p:cNvSpPr/>
          <p:nvPr/>
        </p:nvSpPr>
        <p:spPr>
          <a:xfrm>
            <a:off x="1698892" y="1272817"/>
            <a:ext cx="8794216" cy="83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1) </a:t>
            </a:r>
            <a:r>
              <a:rPr lang="it-IT" sz="2000" dirty="0" err="1">
                <a:solidFill>
                  <a:srgbClr val="00B050"/>
                </a:solidFill>
              </a:rPr>
              <a:t>Configure</a:t>
            </a:r>
            <a:r>
              <a:rPr lang="it-IT" sz="2000" dirty="0">
                <a:solidFill>
                  <a:srgbClr val="00B050"/>
                </a:solidFill>
              </a:rPr>
              <a:t> /</a:t>
            </a:r>
            <a:r>
              <a:rPr lang="it-IT" sz="2000" dirty="0" err="1">
                <a:solidFill>
                  <a:srgbClr val="00B050"/>
                </a:solidFill>
              </a:rPr>
              <a:t>etc</a:t>
            </a:r>
            <a:r>
              <a:rPr lang="it-IT" sz="2000" dirty="0">
                <a:solidFill>
                  <a:srgbClr val="00B050"/>
                </a:solidFill>
              </a:rPr>
              <a:t>/</a:t>
            </a:r>
            <a:r>
              <a:rPr lang="it-IT" sz="2000" dirty="0" err="1">
                <a:solidFill>
                  <a:srgbClr val="00B050"/>
                </a:solidFill>
              </a:rPr>
              <a:t>netns</a:t>
            </a:r>
            <a:r>
              <a:rPr lang="it-IT" sz="2000" dirty="0">
                <a:solidFill>
                  <a:srgbClr val="00B050"/>
                </a:solidFill>
              </a:rPr>
              <a:t>/&lt;</a:t>
            </a:r>
            <a:r>
              <a:rPr lang="it-IT" sz="2000" dirty="0" err="1">
                <a:solidFill>
                  <a:srgbClr val="00B050"/>
                </a:solidFill>
              </a:rPr>
              <a:t>namespace</a:t>
            </a:r>
            <a:r>
              <a:rPr lang="it-IT" sz="2000" dirty="0">
                <a:solidFill>
                  <a:srgbClr val="00B050"/>
                </a:solidFill>
              </a:rPr>
              <a:t>&gt;/</a:t>
            </a:r>
            <a:r>
              <a:rPr lang="it-IT" sz="2000" dirty="0" err="1">
                <a:solidFill>
                  <a:srgbClr val="00B050"/>
                </a:solidFill>
              </a:rPr>
              <a:t>ipsec.conf</a:t>
            </a:r>
            <a:r>
              <a:rPr lang="it-IT" sz="2000" dirty="0">
                <a:solidFill>
                  <a:srgbClr val="00B050"/>
                </a:solidFill>
              </a:rPr>
              <a:t> for </a:t>
            </a:r>
            <a:r>
              <a:rPr lang="it-IT" sz="2000" dirty="0" err="1">
                <a:solidFill>
                  <a:srgbClr val="00B050"/>
                </a:solidFill>
              </a:rPr>
              <a:t>gateaways</a:t>
            </a:r>
            <a:r>
              <a:rPr lang="it-IT" sz="2000" dirty="0">
                <a:solidFill>
                  <a:srgbClr val="00B050"/>
                </a:solidFill>
              </a:rPr>
              <a:t> PE3 and PE4</a:t>
            </a:r>
          </a:p>
        </p:txBody>
      </p:sp>
    </p:spTree>
    <p:extLst>
      <p:ext uri="{BB962C8B-B14F-4D97-AF65-F5344CB8AC3E}">
        <p14:creationId xmlns:p14="http://schemas.microsoft.com/office/powerpoint/2010/main" val="273097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DE9CE73D-6CD4-E7B6-A692-16F964A8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00B050"/>
                </a:solidFill>
              </a:rPr>
              <a:t>Site-to-Site VPN with </a:t>
            </a:r>
            <a:r>
              <a:rPr lang="it-IT" sz="3600" b="1" dirty="0" err="1">
                <a:solidFill>
                  <a:srgbClr val="00B050"/>
                </a:solidFill>
              </a:rPr>
              <a:t>strongSwan</a:t>
            </a:r>
            <a:endParaRPr lang="it-IT" sz="3600" b="1" dirty="0">
              <a:solidFill>
                <a:srgbClr val="00B05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3468B9-B5BA-E061-B9C3-BE668660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26" y="2401735"/>
            <a:ext cx="9735531" cy="2986803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0C7B48F-B9CA-F642-02F5-4E55E057CCC3}"/>
              </a:ext>
            </a:extLst>
          </p:cNvPr>
          <p:cNvSpPr/>
          <p:nvPr/>
        </p:nvSpPr>
        <p:spPr>
          <a:xfrm>
            <a:off x="1316726" y="2202426"/>
            <a:ext cx="9735531" cy="88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2) </a:t>
            </a:r>
            <a:r>
              <a:rPr lang="it-IT" sz="2000" dirty="0" err="1">
                <a:solidFill>
                  <a:srgbClr val="00B050"/>
                </a:solidFill>
              </a:rPr>
              <a:t>Configure</a:t>
            </a:r>
            <a:r>
              <a:rPr lang="it-IT" sz="2000" dirty="0">
                <a:solidFill>
                  <a:srgbClr val="00B050"/>
                </a:solidFill>
              </a:rPr>
              <a:t> /</a:t>
            </a:r>
            <a:r>
              <a:rPr lang="it-IT" sz="2000" dirty="0" err="1">
                <a:solidFill>
                  <a:srgbClr val="00B050"/>
                </a:solidFill>
              </a:rPr>
              <a:t>etc</a:t>
            </a:r>
            <a:r>
              <a:rPr lang="it-IT" sz="2000" dirty="0">
                <a:solidFill>
                  <a:srgbClr val="00B050"/>
                </a:solidFill>
              </a:rPr>
              <a:t>/</a:t>
            </a:r>
            <a:r>
              <a:rPr lang="it-IT" sz="2000" dirty="0" err="1">
                <a:solidFill>
                  <a:srgbClr val="00B050"/>
                </a:solidFill>
              </a:rPr>
              <a:t>netns</a:t>
            </a:r>
            <a:r>
              <a:rPr lang="it-IT" sz="2000" dirty="0">
                <a:solidFill>
                  <a:srgbClr val="00B050"/>
                </a:solidFill>
              </a:rPr>
              <a:t>/&lt;</a:t>
            </a:r>
            <a:r>
              <a:rPr lang="it-IT" sz="2000" dirty="0" err="1">
                <a:solidFill>
                  <a:srgbClr val="00B050"/>
                </a:solidFill>
              </a:rPr>
              <a:t>namespace</a:t>
            </a:r>
            <a:r>
              <a:rPr lang="it-IT" sz="2000" dirty="0">
                <a:solidFill>
                  <a:srgbClr val="00B050"/>
                </a:solidFill>
              </a:rPr>
              <a:t>&gt;/</a:t>
            </a:r>
            <a:r>
              <a:rPr lang="it-IT" sz="2000" dirty="0" err="1">
                <a:solidFill>
                  <a:srgbClr val="00B050"/>
                </a:solidFill>
              </a:rPr>
              <a:t>ipsec.secrets</a:t>
            </a:r>
            <a:r>
              <a:rPr lang="it-IT" sz="2000" dirty="0">
                <a:solidFill>
                  <a:srgbClr val="00B050"/>
                </a:solidFill>
              </a:rPr>
              <a:t> for </a:t>
            </a:r>
            <a:r>
              <a:rPr lang="it-IT" sz="2000" dirty="0" err="1">
                <a:solidFill>
                  <a:srgbClr val="00B050"/>
                </a:solidFill>
              </a:rPr>
              <a:t>gateaways</a:t>
            </a:r>
            <a:r>
              <a:rPr lang="it-IT" sz="2000" dirty="0">
                <a:solidFill>
                  <a:srgbClr val="00B050"/>
                </a:solidFill>
              </a:rPr>
              <a:t> PE3 and PE4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41F2BE-6468-42AF-3606-F86AB13A7468}"/>
              </a:ext>
            </a:extLst>
          </p:cNvPr>
          <p:cNvSpPr/>
          <p:nvPr/>
        </p:nvSpPr>
        <p:spPr>
          <a:xfrm>
            <a:off x="1316726" y="4286864"/>
            <a:ext cx="9735531" cy="4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3) Start </a:t>
            </a:r>
            <a:r>
              <a:rPr lang="it-IT" sz="2000" dirty="0" err="1">
                <a:solidFill>
                  <a:srgbClr val="00B050"/>
                </a:solidFill>
              </a:rPr>
              <a:t>IPsec</a:t>
            </a:r>
            <a:r>
              <a:rPr lang="it-IT" sz="2000" dirty="0">
                <a:solidFill>
                  <a:srgbClr val="00B050"/>
                </a:solidFill>
              </a:rPr>
              <a:t> services in </a:t>
            </a:r>
            <a:r>
              <a:rPr lang="it-IT" sz="2000" dirty="0" err="1">
                <a:solidFill>
                  <a:srgbClr val="00B050"/>
                </a:solidFill>
              </a:rPr>
              <a:t>both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476B55C-C746-CC9A-E92D-D7F1A6C2B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92083"/>
            <a:ext cx="5294716" cy="26738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03BB30F4-C7A3-60D1-4C99-907093817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20006"/>
            <a:ext cx="5294715" cy="30179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AAA0C8-E33A-7714-C803-9927FB2D824C}"/>
              </a:ext>
            </a:extLst>
          </p:cNvPr>
          <p:cNvSpPr txBox="1"/>
          <p:nvPr/>
        </p:nvSpPr>
        <p:spPr>
          <a:xfrm>
            <a:off x="2805444" y="3505677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eth15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795242-1555-7798-A574-A0068DABCC6A}"/>
              </a:ext>
            </a:extLst>
          </p:cNvPr>
          <p:cNvSpPr txBox="1"/>
          <p:nvPr/>
        </p:nvSpPr>
        <p:spPr>
          <a:xfrm>
            <a:off x="8901174" y="3428998"/>
            <a:ext cx="250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u="sng" dirty="0">
                <a:solidFill>
                  <a:srgbClr val="FFC000"/>
                </a:solidFill>
              </a:rPr>
              <a:t>IKE_SA_INIT</a:t>
            </a:r>
          </a:p>
        </p:txBody>
      </p:sp>
    </p:spTree>
    <p:extLst>
      <p:ext uri="{BB962C8B-B14F-4D97-AF65-F5344CB8AC3E}">
        <p14:creationId xmlns:p14="http://schemas.microsoft.com/office/powerpoint/2010/main" val="2361622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367F15C-DC3A-0030-6936-43A56D241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31069"/>
            <a:ext cx="5294716" cy="23958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E6A5AAA2-8858-FBB1-6633-D63DD72A5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2098703"/>
            <a:ext cx="5294715" cy="26605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EA3D9D-16D5-2D6C-B061-E2A26CCE6396}"/>
              </a:ext>
            </a:extLst>
          </p:cNvPr>
          <p:cNvSpPr txBox="1"/>
          <p:nvPr/>
        </p:nvSpPr>
        <p:spPr>
          <a:xfrm>
            <a:off x="3801124" y="3105832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PE4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B897DB-EEBA-0066-1105-D5F9BEB07017}"/>
              </a:ext>
            </a:extLst>
          </p:cNvPr>
          <p:cNvSpPr txBox="1"/>
          <p:nvPr/>
        </p:nvSpPr>
        <p:spPr>
          <a:xfrm>
            <a:off x="8308259" y="3352800"/>
            <a:ext cx="187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C000"/>
                </a:solidFill>
              </a:rPr>
              <a:t>IKE_AUTH</a:t>
            </a:r>
          </a:p>
        </p:txBody>
      </p:sp>
    </p:spTree>
    <p:extLst>
      <p:ext uri="{BB962C8B-B14F-4D97-AF65-F5344CB8AC3E}">
        <p14:creationId xmlns:p14="http://schemas.microsoft.com/office/powerpoint/2010/main" val="778987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468AC9A-14CF-5C41-0B92-C573153E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04596"/>
            <a:ext cx="5294716" cy="244880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ED45742-45DC-0C55-2497-2F3B7000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99427"/>
            <a:ext cx="5294715" cy="28591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E06AF7-B774-1438-33AC-678E39525DB3}"/>
              </a:ext>
            </a:extLst>
          </p:cNvPr>
          <p:cNvSpPr txBox="1"/>
          <p:nvPr/>
        </p:nvSpPr>
        <p:spPr>
          <a:xfrm>
            <a:off x="4410725" y="3105832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eth11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835E00-046D-4A25-6B43-0371E23CC1A3}"/>
              </a:ext>
            </a:extLst>
          </p:cNvPr>
          <p:cNvSpPr txBox="1"/>
          <p:nvPr/>
        </p:nvSpPr>
        <p:spPr>
          <a:xfrm>
            <a:off x="9826004" y="3200877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C000"/>
                </a:solidFill>
              </a:rPr>
              <a:t>PE4</a:t>
            </a:r>
          </a:p>
        </p:txBody>
      </p:sp>
    </p:spTree>
    <p:extLst>
      <p:ext uri="{BB962C8B-B14F-4D97-AF65-F5344CB8AC3E}">
        <p14:creationId xmlns:p14="http://schemas.microsoft.com/office/powerpoint/2010/main" val="114461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037AE-294A-E84B-F280-14F4E704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>
                <a:solidFill>
                  <a:srgbClr val="00B050"/>
                </a:solidFill>
              </a:rPr>
              <a:t>Linux </a:t>
            </a:r>
            <a:r>
              <a:rPr lang="it-IT" sz="3200" b="1" dirty="0" err="1">
                <a:solidFill>
                  <a:srgbClr val="00B050"/>
                </a:solidFill>
              </a:rPr>
              <a:t>namespaces</a:t>
            </a:r>
            <a:endParaRPr lang="it-IT" sz="3200" b="1" dirty="0">
              <a:solidFill>
                <a:srgbClr val="00B050"/>
              </a:solidFill>
            </a:endParaRPr>
          </a:p>
        </p:txBody>
      </p:sp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4A31ACC-F8EA-1D82-DB8E-9D10EE88D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2" y="2432097"/>
            <a:ext cx="4523981" cy="254440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9FE7318-6CA2-20CA-69E2-2AA51CAE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8" y="1529480"/>
            <a:ext cx="7237685" cy="434964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895F99E-8A9E-B07B-59B5-C8201D741CD3}"/>
              </a:ext>
            </a:extLst>
          </p:cNvPr>
          <p:cNvSpPr/>
          <p:nvPr/>
        </p:nvSpPr>
        <p:spPr>
          <a:xfrm>
            <a:off x="4886632" y="1472347"/>
            <a:ext cx="7090201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1) </a:t>
            </a:r>
            <a:r>
              <a:rPr lang="it-IT" sz="2000" dirty="0" err="1">
                <a:solidFill>
                  <a:srgbClr val="00B050"/>
                </a:solidFill>
              </a:rPr>
              <a:t>Disable</a:t>
            </a:r>
            <a:r>
              <a:rPr lang="it-IT" sz="2000" dirty="0">
                <a:solidFill>
                  <a:srgbClr val="00B050"/>
                </a:solidFill>
              </a:rPr>
              <a:t> ICMP </a:t>
            </a:r>
            <a:r>
              <a:rPr lang="it-IT" sz="2000" dirty="0" err="1">
                <a:solidFill>
                  <a:srgbClr val="00B050"/>
                </a:solidFill>
              </a:rPr>
              <a:t>Redirect</a:t>
            </a:r>
            <a:r>
              <a:rPr lang="it-IT" sz="2000" dirty="0">
                <a:solidFill>
                  <a:srgbClr val="00B050"/>
                </a:solidFill>
              </a:rPr>
              <a:t> and </a:t>
            </a:r>
            <a:r>
              <a:rPr lang="it-IT" sz="2000" dirty="0" err="1">
                <a:solidFill>
                  <a:srgbClr val="00B050"/>
                </a:solidFill>
              </a:rPr>
              <a:t>Enable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Packet</a:t>
            </a:r>
            <a:r>
              <a:rPr lang="it-IT" sz="2000" dirty="0">
                <a:solidFill>
                  <a:srgbClr val="00B050"/>
                </a:solidFill>
              </a:rPr>
              <a:t> Forwarding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F2508D0-2FE7-551E-36E0-A9709C31E465}"/>
              </a:ext>
            </a:extLst>
          </p:cNvPr>
          <p:cNvSpPr/>
          <p:nvPr/>
        </p:nvSpPr>
        <p:spPr>
          <a:xfrm>
            <a:off x="4886632" y="2432097"/>
            <a:ext cx="7090201" cy="379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2) Create the Linux Bridge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250EE17-0B5B-2FD0-F33F-8049423234E8}"/>
              </a:ext>
            </a:extLst>
          </p:cNvPr>
          <p:cNvSpPr/>
          <p:nvPr/>
        </p:nvSpPr>
        <p:spPr>
          <a:xfrm>
            <a:off x="4812889" y="3648120"/>
            <a:ext cx="7090201" cy="24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3) Create the Network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F388CBF-75EA-6810-64F2-F37ABF6088D0}"/>
              </a:ext>
            </a:extLst>
          </p:cNvPr>
          <p:cNvSpPr/>
          <p:nvPr/>
        </p:nvSpPr>
        <p:spPr>
          <a:xfrm>
            <a:off x="4970207" y="4976505"/>
            <a:ext cx="7090201" cy="24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4) Create </a:t>
            </a:r>
            <a:r>
              <a:rPr lang="it-IT" sz="2000" dirty="0" err="1">
                <a:solidFill>
                  <a:srgbClr val="00B050"/>
                </a:solidFill>
              </a:rPr>
              <a:t>all</a:t>
            </a:r>
            <a:r>
              <a:rPr lang="it-IT" sz="2000" dirty="0">
                <a:solidFill>
                  <a:srgbClr val="00B050"/>
                </a:solidFill>
              </a:rPr>
              <a:t> the </a:t>
            </a:r>
            <a:r>
              <a:rPr lang="it-IT" sz="2000" dirty="0" err="1">
                <a:solidFill>
                  <a:srgbClr val="00B050"/>
                </a:solidFill>
              </a:rPr>
              <a:t>pairs</a:t>
            </a:r>
            <a:r>
              <a:rPr lang="it-IT" sz="2000" dirty="0">
                <a:solidFill>
                  <a:srgbClr val="00B050"/>
                </a:solidFill>
              </a:rPr>
              <a:t> of network </a:t>
            </a:r>
            <a:r>
              <a:rPr lang="it-IT" sz="2000" dirty="0" err="1">
                <a:solidFill>
                  <a:srgbClr val="00B050"/>
                </a:solidFill>
              </a:rPr>
              <a:t>interfaces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4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CEE9C-4AF2-8E2B-9AE0-827666A2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>
                <a:solidFill>
                  <a:srgbClr val="00B050"/>
                </a:solidFill>
              </a:rPr>
              <a:t>Linux </a:t>
            </a:r>
            <a:r>
              <a:rPr lang="it-IT" sz="3200" b="1" dirty="0" err="1">
                <a:solidFill>
                  <a:srgbClr val="00B050"/>
                </a:solidFill>
              </a:rPr>
              <a:t>namespaces</a:t>
            </a:r>
            <a:endParaRPr lang="it-IT" sz="3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2193F1-5A89-EC48-5BCC-061E28DE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4" y="2158759"/>
            <a:ext cx="5979506" cy="38039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794B6A-57D9-B230-47E4-E298D9AB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73" y="1592826"/>
            <a:ext cx="5805978" cy="493579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BB4B7B24-9B9F-969B-9388-36B57C175A28}"/>
              </a:ext>
            </a:extLst>
          </p:cNvPr>
          <p:cNvSpPr/>
          <p:nvPr/>
        </p:nvSpPr>
        <p:spPr>
          <a:xfrm>
            <a:off x="0" y="2152169"/>
            <a:ext cx="5979507" cy="59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5) Connect </a:t>
            </a:r>
            <a:r>
              <a:rPr lang="it-IT" sz="2000" dirty="0" err="1">
                <a:solidFill>
                  <a:srgbClr val="00B050"/>
                </a:solidFill>
              </a:rPr>
              <a:t>veth</a:t>
            </a:r>
            <a:r>
              <a:rPr lang="it-IT" sz="2000" dirty="0">
                <a:solidFill>
                  <a:srgbClr val="00B050"/>
                </a:solidFill>
              </a:rPr>
              <a:t> to Linux Bridge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5619C6-4D23-38BD-2A33-4376066550F2}"/>
              </a:ext>
            </a:extLst>
          </p:cNvPr>
          <p:cNvSpPr/>
          <p:nvPr/>
        </p:nvSpPr>
        <p:spPr>
          <a:xfrm>
            <a:off x="116494" y="2946700"/>
            <a:ext cx="5863013" cy="22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6) Connect </a:t>
            </a:r>
            <a:r>
              <a:rPr lang="it-IT" sz="2000" dirty="0" err="1">
                <a:solidFill>
                  <a:srgbClr val="00B050"/>
                </a:solidFill>
              </a:rPr>
              <a:t>eth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namespace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FBAFE01-56F3-4BDA-C843-968BE170125B}"/>
              </a:ext>
            </a:extLst>
          </p:cNvPr>
          <p:cNvSpPr/>
          <p:nvPr/>
        </p:nvSpPr>
        <p:spPr>
          <a:xfrm>
            <a:off x="116493" y="3429000"/>
            <a:ext cx="5979506" cy="37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7) </a:t>
            </a:r>
            <a:r>
              <a:rPr lang="it-IT" sz="2000" dirty="0" err="1">
                <a:solidFill>
                  <a:srgbClr val="00B050"/>
                </a:solidFill>
              </a:rPr>
              <a:t>Configure</a:t>
            </a:r>
            <a:r>
              <a:rPr lang="it-IT" sz="2000" dirty="0">
                <a:solidFill>
                  <a:srgbClr val="00B050"/>
                </a:solidFill>
              </a:rPr>
              <a:t> the </a:t>
            </a:r>
            <a:r>
              <a:rPr lang="it-IT" sz="2000" dirty="0" err="1">
                <a:solidFill>
                  <a:srgbClr val="00B050"/>
                </a:solidFill>
              </a:rPr>
              <a:t>interface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eth</a:t>
            </a:r>
            <a:r>
              <a:rPr lang="it-IT" sz="2000" dirty="0">
                <a:solidFill>
                  <a:srgbClr val="00B050"/>
                </a:solidFill>
              </a:rPr>
              <a:t> MAC and IP </a:t>
            </a:r>
            <a:r>
              <a:rPr lang="it-IT" sz="2000" dirty="0" err="1">
                <a:solidFill>
                  <a:srgbClr val="00B050"/>
                </a:solidFill>
              </a:rPr>
              <a:t>address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72D0A6-3CCD-7579-329B-EF2F07B61346}"/>
              </a:ext>
            </a:extLst>
          </p:cNvPr>
          <p:cNvSpPr/>
          <p:nvPr/>
        </p:nvSpPr>
        <p:spPr>
          <a:xfrm>
            <a:off x="12321" y="4192996"/>
            <a:ext cx="5979506" cy="253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8) </a:t>
            </a:r>
            <a:r>
              <a:rPr lang="it-IT" sz="2000" dirty="0" err="1">
                <a:solidFill>
                  <a:srgbClr val="00B050"/>
                </a:solidFill>
              </a:rPr>
              <a:t>Activate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both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interfaces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B82671F-C298-B8D3-80FB-6D8AC26DB614}"/>
              </a:ext>
            </a:extLst>
          </p:cNvPr>
          <p:cNvSpPr/>
          <p:nvPr/>
        </p:nvSpPr>
        <p:spPr>
          <a:xfrm>
            <a:off x="116493" y="4794006"/>
            <a:ext cx="5979506" cy="37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9) </a:t>
            </a:r>
            <a:r>
              <a:rPr lang="it-IT" sz="2000" dirty="0" err="1">
                <a:solidFill>
                  <a:srgbClr val="00B050"/>
                </a:solidFill>
              </a:rPr>
              <a:t>Activate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loopback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interface</a:t>
            </a:r>
            <a:r>
              <a:rPr lang="it-IT" sz="2000" dirty="0">
                <a:solidFill>
                  <a:srgbClr val="00B050"/>
                </a:solidFill>
              </a:rPr>
              <a:t> in </a:t>
            </a:r>
            <a:r>
              <a:rPr lang="it-IT" sz="2000" dirty="0" err="1">
                <a:solidFill>
                  <a:srgbClr val="00B050"/>
                </a:solidFill>
              </a:rPr>
              <a:t>each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namespace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1CA48B-7032-9B65-67E2-5E34DE0CCD3D}"/>
              </a:ext>
            </a:extLst>
          </p:cNvPr>
          <p:cNvSpPr/>
          <p:nvPr/>
        </p:nvSpPr>
        <p:spPr>
          <a:xfrm>
            <a:off x="6026645" y="1539956"/>
            <a:ext cx="5979506" cy="410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10) </a:t>
            </a:r>
            <a:r>
              <a:rPr lang="it-IT" sz="2000" dirty="0" err="1">
                <a:solidFill>
                  <a:srgbClr val="00B050"/>
                </a:solidFill>
              </a:rPr>
              <a:t>Disable</a:t>
            </a:r>
            <a:r>
              <a:rPr lang="it-IT" sz="2000" dirty="0">
                <a:solidFill>
                  <a:srgbClr val="00B050"/>
                </a:solidFill>
              </a:rPr>
              <a:t> the feature of </a:t>
            </a:r>
            <a:r>
              <a:rPr lang="it-IT" sz="2000" dirty="0" err="1">
                <a:solidFill>
                  <a:srgbClr val="00B050"/>
                </a:solidFill>
              </a:rPr>
              <a:t>receiving</a:t>
            </a:r>
            <a:r>
              <a:rPr lang="it-IT" sz="2000" dirty="0">
                <a:solidFill>
                  <a:srgbClr val="00B050"/>
                </a:solidFill>
              </a:rPr>
              <a:t> ICMP </a:t>
            </a:r>
            <a:r>
              <a:rPr lang="it-IT" sz="2000" dirty="0" err="1">
                <a:solidFill>
                  <a:srgbClr val="00B050"/>
                </a:solidFill>
              </a:rPr>
              <a:t>redirect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7EE12A-C71F-BB41-A7D6-4494C8907489}"/>
              </a:ext>
            </a:extLst>
          </p:cNvPr>
          <p:cNvSpPr/>
          <p:nvPr/>
        </p:nvSpPr>
        <p:spPr>
          <a:xfrm>
            <a:off x="6212494" y="2749013"/>
            <a:ext cx="5793658" cy="114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11) </a:t>
            </a:r>
            <a:r>
              <a:rPr lang="it-IT" sz="2000" dirty="0" err="1">
                <a:solidFill>
                  <a:srgbClr val="00B050"/>
                </a:solidFill>
              </a:rPr>
              <a:t>Enable</a:t>
            </a:r>
            <a:r>
              <a:rPr lang="it-IT" sz="2000" dirty="0">
                <a:solidFill>
                  <a:srgbClr val="00B050"/>
                </a:solidFill>
              </a:rPr>
              <a:t> ARP Filtering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371FF2D-AF8A-417C-FF35-08A0F70F1B03}"/>
              </a:ext>
            </a:extLst>
          </p:cNvPr>
          <p:cNvSpPr/>
          <p:nvPr/>
        </p:nvSpPr>
        <p:spPr>
          <a:xfrm>
            <a:off x="6095999" y="4533710"/>
            <a:ext cx="5979506" cy="37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12) </a:t>
            </a:r>
            <a:r>
              <a:rPr lang="it-IT" sz="2000" dirty="0" err="1">
                <a:solidFill>
                  <a:srgbClr val="00B050"/>
                </a:solidFill>
              </a:rPr>
              <a:t>Enable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Packet</a:t>
            </a:r>
            <a:r>
              <a:rPr lang="it-IT" sz="2000" dirty="0">
                <a:solidFill>
                  <a:srgbClr val="00B050"/>
                </a:solidFill>
              </a:rPr>
              <a:t> Forwarding in the PE </a:t>
            </a:r>
            <a:r>
              <a:rPr lang="it-IT" sz="2000" dirty="0" err="1">
                <a:solidFill>
                  <a:srgbClr val="00B050"/>
                </a:solidFill>
              </a:rPr>
              <a:t>namespaces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AA380EF-E969-1EDC-239E-38F2BF245BCC}"/>
              </a:ext>
            </a:extLst>
          </p:cNvPr>
          <p:cNvSpPr/>
          <p:nvPr/>
        </p:nvSpPr>
        <p:spPr>
          <a:xfrm>
            <a:off x="6026645" y="5641407"/>
            <a:ext cx="5979506" cy="37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00B050"/>
                </a:solidFill>
              </a:rPr>
              <a:t>13) </a:t>
            </a:r>
            <a:r>
              <a:rPr lang="it-IT" sz="2000" dirty="0" err="1">
                <a:solidFill>
                  <a:srgbClr val="00B050"/>
                </a:solidFill>
              </a:rPr>
              <a:t>Static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routing</a:t>
            </a:r>
            <a:r>
              <a:rPr lang="it-IT" sz="2000" dirty="0">
                <a:solidFill>
                  <a:srgbClr val="00B050"/>
                </a:solidFill>
              </a:rPr>
              <a:t> to </a:t>
            </a:r>
            <a:r>
              <a:rPr lang="it-IT" sz="2000" dirty="0" err="1">
                <a:solidFill>
                  <a:srgbClr val="00B050"/>
                </a:solidFill>
              </a:rPr>
              <a:t>allow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GWs</a:t>
            </a:r>
            <a:r>
              <a:rPr lang="it-IT" sz="2000" dirty="0">
                <a:solidFill>
                  <a:srgbClr val="00B050"/>
                </a:solidFill>
              </a:rPr>
              <a:t> </a:t>
            </a:r>
            <a:r>
              <a:rPr lang="it-IT" sz="2000" dirty="0" err="1">
                <a:solidFill>
                  <a:srgbClr val="00B050"/>
                </a:solidFill>
              </a:rPr>
              <a:t>communications</a:t>
            </a:r>
            <a:endParaRPr lang="it-IT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0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16583-280B-7D87-FD0A-A178FC58D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00B050"/>
                </a:solidFill>
              </a:rPr>
              <a:t>IPSec</a:t>
            </a:r>
            <a:endParaRPr lang="it-IT" sz="3200" b="1" dirty="0">
              <a:solidFill>
                <a:srgbClr val="00B05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8A5229-705D-7C8A-2B0D-525B14802282}"/>
              </a:ext>
            </a:extLst>
          </p:cNvPr>
          <p:cNvSpPr txBox="1"/>
          <p:nvPr/>
        </p:nvSpPr>
        <p:spPr>
          <a:xfrm>
            <a:off x="503902" y="1809135"/>
            <a:ext cx="9849465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/>
              <a:t>Internet </a:t>
            </a:r>
            <a:r>
              <a:rPr lang="it-IT" sz="3600" dirty="0" err="1"/>
              <a:t>Protocol</a:t>
            </a:r>
            <a:r>
              <a:rPr lang="it-IT" sz="3600" dirty="0"/>
              <a:t> Security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/>
              <a:t>Security services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 err="1"/>
              <a:t>Modes</a:t>
            </a:r>
            <a:r>
              <a:rPr lang="it-IT" sz="3600" dirty="0"/>
              <a:t>: Tunnel and </a:t>
            </a:r>
            <a:r>
              <a:rPr lang="it-IT" sz="3600" dirty="0" err="1"/>
              <a:t>Transport</a:t>
            </a:r>
            <a:endParaRPr lang="it-IT" sz="3600" dirty="0"/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/>
              <a:t>Authentication </a:t>
            </a:r>
            <a:r>
              <a:rPr lang="it-IT" sz="3600" dirty="0" err="1"/>
              <a:t>Header</a:t>
            </a:r>
            <a:r>
              <a:rPr lang="it-IT" sz="3600" dirty="0"/>
              <a:t> (AH)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 err="1"/>
              <a:t>Encapsulating</a:t>
            </a:r>
            <a:r>
              <a:rPr lang="it-IT" sz="3600" dirty="0"/>
              <a:t> Security Payload (ESP)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Security Policy (SP)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Security Association (SA)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60072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43AE0-A8C8-AE81-6DF0-058E5868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 err="1">
                <a:solidFill>
                  <a:srgbClr val="00B050"/>
                </a:solidFill>
              </a:rPr>
              <a:t>ip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xfrm</a:t>
            </a:r>
            <a:endParaRPr lang="it-IT" b="1" dirty="0">
              <a:solidFill>
                <a:srgbClr val="00B05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26F7FA-96A5-7D48-8203-FE2BC461874D}"/>
              </a:ext>
            </a:extLst>
          </p:cNvPr>
          <p:cNvSpPr txBox="1"/>
          <p:nvPr/>
        </p:nvSpPr>
        <p:spPr>
          <a:xfrm>
            <a:off x="523566" y="1997839"/>
            <a:ext cx="9849465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 err="1"/>
              <a:t>Transform</a:t>
            </a:r>
            <a:r>
              <a:rPr lang="it-IT" sz="3600" dirty="0"/>
              <a:t> </a:t>
            </a:r>
            <a:r>
              <a:rPr lang="it-IT" sz="3600" dirty="0" err="1"/>
              <a:t>configuration</a:t>
            </a:r>
            <a:endParaRPr lang="it-IT" sz="3600" dirty="0"/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/>
              <a:t>State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endParaRPr lang="it-IT" sz="3600" dirty="0"/>
          </a:p>
          <a:p>
            <a:pPr>
              <a:buClr>
                <a:srgbClr val="00B050"/>
              </a:buClr>
            </a:pPr>
            <a:endParaRPr lang="it-IT" sz="3600" dirty="0"/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it-IT" sz="3600" dirty="0"/>
              <a:t>Policy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90BA1A-7709-746D-DFAE-85BA1B0D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1" y="3419474"/>
            <a:ext cx="11957049" cy="57279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566DF84-B06D-D74A-AB80-B8FDEA91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1" y="5127505"/>
            <a:ext cx="11789901" cy="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1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Site-to-site VPN</a:t>
            </a:r>
          </a:p>
        </p:txBody>
      </p:sp>
      <p:pic>
        <p:nvPicPr>
          <p:cNvPr id="4" name="Immagine 3" descr="Immagine che contiene testo, diagramma, Carattere, cerchio&#10;&#10;Descrizione generata automaticamente">
            <a:extLst>
              <a:ext uri="{FF2B5EF4-FFF2-40B4-BE49-F238E27FC236}">
                <a16:creationId xmlns:a16="http://schemas.microsoft.com/office/drawing/2014/main" id="{4D460A02-D961-1E46-4DE0-173564504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" y="2146973"/>
            <a:ext cx="10805652" cy="25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1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960E96-36D4-7083-B8B6-8593DFBF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61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00B050"/>
                </a:solidFill>
              </a:rPr>
              <a:t>Site-to-site VPN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9FCD55-0737-3F47-2CDD-ED312AEBAD8B}"/>
              </a:ext>
            </a:extLst>
          </p:cNvPr>
          <p:cNvSpPr txBox="1"/>
          <p:nvPr/>
        </p:nvSpPr>
        <p:spPr>
          <a:xfrm>
            <a:off x="838200" y="2025399"/>
            <a:ext cx="1043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it-IT" sz="3200" dirty="0" err="1"/>
              <a:t>Simplified</a:t>
            </a:r>
            <a:r>
              <a:rPr lang="it-IT" sz="3200" dirty="0"/>
              <a:t> Administration</a:t>
            </a:r>
          </a:p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it-IT" sz="3200" dirty="0" err="1"/>
              <a:t>Scalability</a:t>
            </a:r>
            <a:endParaRPr lang="it-IT" sz="3200" dirty="0"/>
          </a:p>
          <a:p>
            <a:pPr marL="571500" indent="-571500">
              <a:buClr>
                <a:srgbClr val="00B050"/>
              </a:buClr>
              <a:buFont typeface="Aptos" panose="020B0004020202020204" pitchFamily="34" charset="0"/>
              <a:buChar char="↑"/>
            </a:pPr>
            <a:r>
              <a:rPr lang="it-IT" sz="3200" dirty="0" err="1"/>
              <a:t>Seamless</a:t>
            </a:r>
            <a:r>
              <a:rPr lang="it-IT" sz="3200" dirty="0"/>
              <a:t> Connectivity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B2332F-AF10-AD7F-8D78-CC0793C778D0}"/>
              </a:ext>
            </a:extLst>
          </p:cNvPr>
          <p:cNvSpPr txBox="1"/>
          <p:nvPr/>
        </p:nvSpPr>
        <p:spPr>
          <a:xfrm>
            <a:off x="838200" y="4136261"/>
            <a:ext cx="107171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it-IT" sz="3200" dirty="0" err="1"/>
              <a:t>Lack</a:t>
            </a:r>
            <a:r>
              <a:rPr lang="it-IT" sz="3200" dirty="0"/>
              <a:t> of Endpoint Authentication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it-IT" sz="3200" dirty="0"/>
              <a:t>No End-to-End Security </a:t>
            </a:r>
            <a:r>
              <a:rPr lang="it-IT" sz="3200" dirty="0" err="1"/>
              <a:t>Against</a:t>
            </a:r>
            <a:r>
              <a:rPr lang="it-IT" sz="3200" dirty="0"/>
              <a:t> </a:t>
            </a:r>
            <a:r>
              <a:rPr lang="it-IT" sz="3200" dirty="0" err="1"/>
              <a:t>Internal</a:t>
            </a:r>
            <a:r>
              <a:rPr lang="it-IT" sz="3200" dirty="0"/>
              <a:t> Network Attacks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it-IT" sz="3200" dirty="0" err="1"/>
              <a:t>Internal</a:t>
            </a:r>
            <a:r>
              <a:rPr lang="it-IT" sz="3200" dirty="0"/>
              <a:t> Traffic Analysis</a:t>
            </a:r>
          </a:p>
          <a:p>
            <a:pPr marL="571500" indent="-571500">
              <a:buClr>
                <a:srgbClr val="FF0000"/>
              </a:buClr>
              <a:buFont typeface="Aptos" panose="020B0004020202020204" pitchFamily="34" charset="0"/>
              <a:buChar char="↓"/>
            </a:pPr>
            <a:r>
              <a:rPr lang="it-IT" sz="3200" dirty="0"/>
              <a:t>Single Point of </a:t>
            </a:r>
            <a:r>
              <a:rPr lang="it-IT" sz="3200" dirty="0" err="1"/>
              <a:t>Failure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992011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Wingdings</vt:lpstr>
      <vt:lpstr>Tema di Office</vt:lpstr>
      <vt:lpstr>Virtual Private Network</vt:lpstr>
      <vt:lpstr>Presentazione standard di PowerPoint</vt:lpstr>
      <vt:lpstr>Presentazione standard di PowerPoint</vt:lpstr>
      <vt:lpstr>Linux namespaces</vt:lpstr>
      <vt:lpstr>Linux namespaces</vt:lpstr>
      <vt:lpstr>IPSec</vt:lpstr>
      <vt:lpstr>ip xfrm</vt:lpstr>
      <vt:lpstr>Site-to-site VPN</vt:lpstr>
      <vt:lpstr>Site-to-site VPN</vt:lpstr>
      <vt:lpstr>Step-by-Step Configuration</vt:lpstr>
      <vt:lpstr>Step-by-Step Configuration</vt:lpstr>
      <vt:lpstr>Step-by-Step Configuration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End-to-End VPN</vt:lpstr>
      <vt:lpstr> End-to-End VPN</vt:lpstr>
      <vt:lpstr>Step-by-Step Configuration</vt:lpstr>
      <vt:lpstr>Step-by-Step Configuration</vt:lpstr>
      <vt:lpstr>Step-by-Step Configuration</vt:lpstr>
      <vt:lpstr>Presentazione standard di PowerPoint</vt:lpstr>
      <vt:lpstr>Presentazione standard di PowerPoint</vt:lpstr>
      <vt:lpstr>Remote Access VPN</vt:lpstr>
      <vt:lpstr>Remote Access VPN</vt:lpstr>
      <vt:lpstr>Step-by-Step Configuration</vt:lpstr>
      <vt:lpstr>Step-by-Step Configuration</vt:lpstr>
      <vt:lpstr>Step-by-Step Configuration</vt:lpstr>
      <vt:lpstr>Step-by-Step Configuration</vt:lpstr>
      <vt:lpstr>Step-by-Step Configuration</vt:lpstr>
      <vt:lpstr>Presentazione standard di PowerPoint</vt:lpstr>
      <vt:lpstr>strongSwan</vt:lpstr>
      <vt:lpstr>Site-to-Site VPN with strongSwan</vt:lpstr>
      <vt:lpstr>Site-to-Site VPN with strongSwan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Sampognaro</dc:creator>
  <cp:lastModifiedBy>Simone Sampognaro</cp:lastModifiedBy>
  <cp:revision>49</cp:revision>
  <dcterms:created xsi:type="dcterms:W3CDTF">2024-09-15T17:07:37Z</dcterms:created>
  <dcterms:modified xsi:type="dcterms:W3CDTF">2024-09-17T08:07:18Z</dcterms:modified>
</cp:coreProperties>
</file>